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Montserrat SemiBold"/>
      <p:regular r:id="rId28"/>
      <p:bold r:id="rId29"/>
      <p:italic r:id="rId30"/>
      <p:boldItalic r:id="rId31"/>
    </p:embeddedFont>
    <p:embeddedFont>
      <p:font typeface="Roboto"/>
      <p:regular r:id="rId32"/>
      <p:bold r:id="rId33"/>
      <p:italic r:id="rId34"/>
      <p:boldItalic r:id="rId35"/>
    </p:embeddedFont>
    <p:embeddedFont>
      <p:font typeface="Montserrat"/>
      <p:regular r:id="rId36"/>
      <p:bold r:id="rId37"/>
      <p:italic r:id="rId38"/>
      <p:boldItalic r:id="rId39"/>
    </p:embeddedFont>
    <p:embeddedFont>
      <p:font typeface="Montserrat Medium"/>
      <p:regular r:id="rId40"/>
      <p:bold r:id="rId41"/>
      <p:italic r:id="rId42"/>
      <p:boldItalic r:id="rId43"/>
    </p:embeddedFont>
    <p:embeddedFont>
      <p:font typeface="Montserrat Light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Medium-regular.fntdata"/><Relationship Id="rId20" Type="http://schemas.openxmlformats.org/officeDocument/2006/relationships/slide" Target="slides/slide15.xml"/><Relationship Id="rId42" Type="http://schemas.openxmlformats.org/officeDocument/2006/relationships/font" Target="fonts/MontserratMedium-italic.fntdata"/><Relationship Id="rId41" Type="http://schemas.openxmlformats.org/officeDocument/2006/relationships/font" Target="fonts/MontserratMedium-bold.fntdata"/><Relationship Id="rId22" Type="http://schemas.openxmlformats.org/officeDocument/2006/relationships/slide" Target="slides/slide17.xml"/><Relationship Id="rId44" Type="http://schemas.openxmlformats.org/officeDocument/2006/relationships/font" Target="fonts/MontserratLight-regular.fntdata"/><Relationship Id="rId21" Type="http://schemas.openxmlformats.org/officeDocument/2006/relationships/slide" Target="slides/slide16.xml"/><Relationship Id="rId43" Type="http://schemas.openxmlformats.org/officeDocument/2006/relationships/font" Target="fonts/MontserratMedium-boldItalic.fntdata"/><Relationship Id="rId24" Type="http://schemas.openxmlformats.org/officeDocument/2006/relationships/slide" Target="slides/slide19.xml"/><Relationship Id="rId46" Type="http://schemas.openxmlformats.org/officeDocument/2006/relationships/font" Target="fonts/MontserratLight-italic.fntdata"/><Relationship Id="rId23" Type="http://schemas.openxmlformats.org/officeDocument/2006/relationships/slide" Target="slides/slide18.xml"/><Relationship Id="rId45" Type="http://schemas.openxmlformats.org/officeDocument/2006/relationships/font" Target="fonts/MontserratLigh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schemas.openxmlformats.org/officeDocument/2006/relationships/font" Target="fonts/MontserratLight-boldItalic.fntdata"/><Relationship Id="rId28" Type="http://schemas.openxmlformats.org/officeDocument/2006/relationships/font" Target="fonts/MontserratSemiBold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SemiBol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SemiBold-boldItalic.fntdata"/><Relationship Id="rId30" Type="http://schemas.openxmlformats.org/officeDocument/2006/relationships/font" Target="fonts/MontserratSemiBold-italic.fntdata"/><Relationship Id="rId11" Type="http://schemas.openxmlformats.org/officeDocument/2006/relationships/slide" Target="slides/slide6.xml"/><Relationship Id="rId33" Type="http://schemas.openxmlformats.org/officeDocument/2006/relationships/font" Target="fonts/Roboto-bold.fntdata"/><Relationship Id="rId10" Type="http://schemas.openxmlformats.org/officeDocument/2006/relationships/slide" Target="slides/slide5.xml"/><Relationship Id="rId32" Type="http://schemas.openxmlformats.org/officeDocument/2006/relationships/font" Target="fonts/Roboto-regular.fntdata"/><Relationship Id="rId13" Type="http://schemas.openxmlformats.org/officeDocument/2006/relationships/slide" Target="slides/slide8.xml"/><Relationship Id="rId35" Type="http://schemas.openxmlformats.org/officeDocument/2006/relationships/font" Target="fonts/Roboto-boldItalic.fntdata"/><Relationship Id="rId12" Type="http://schemas.openxmlformats.org/officeDocument/2006/relationships/slide" Target="slides/slide7.xml"/><Relationship Id="rId34" Type="http://schemas.openxmlformats.org/officeDocument/2006/relationships/font" Target="fonts/Roboto-italic.fntdata"/><Relationship Id="rId15" Type="http://schemas.openxmlformats.org/officeDocument/2006/relationships/slide" Target="slides/slide10.xml"/><Relationship Id="rId37" Type="http://schemas.openxmlformats.org/officeDocument/2006/relationships/font" Target="fonts/Montserrat-bold.fntdata"/><Relationship Id="rId14" Type="http://schemas.openxmlformats.org/officeDocument/2006/relationships/slide" Target="slides/slide9.xml"/><Relationship Id="rId36" Type="http://schemas.openxmlformats.org/officeDocument/2006/relationships/font" Target="fonts/Montserrat-regular.fntdata"/><Relationship Id="rId17" Type="http://schemas.openxmlformats.org/officeDocument/2006/relationships/slide" Target="slides/slide12.xml"/><Relationship Id="rId39" Type="http://schemas.openxmlformats.org/officeDocument/2006/relationships/font" Target="fonts/Montserrat-boldItalic.fntdata"/><Relationship Id="rId16" Type="http://schemas.openxmlformats.org/officeDocument/2006/relationships/slide" Target="slides/slide11.xml"/><Relationship Id="rId38" Type="http://schemas.openxmlformats.org/officeDocument/2006/relationships/font" Target="fonts/Montserrat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altayvillage.com/" TargetMode="External"/><Relationship Id="rId3" Type="http://schemas.openxmlformats.org/officeDocument/2006/relationships/hyperlink" Target="https://hillspolyana.ru/" TargetMode="External"/><Relationship Id="rId4" Type="http://schemas.openxmlformats.org/officeDocument/2006/relationships/hyperlink" Target="https://freshwindhotel.ru/" TargetMode="External"/><Relationship Id="rId11" Type="http://schemas.openxmlformats.org/officeDocument/2006/relationships/hyperlink" Target="https://morozovka.ru/" TargetMode="External"/><Relationship Id="rId10" Type="http://schemas.openxmlformats.org/officeDocument/2006/relationships/hyperlink" Target="https://relita-kazan.ru/" TargetMode="External"/><Relationship Id="rId12" Type="http://schemas.openxmlformats.org/officeDocument/2006/relationships/hyperlink" Target="https://schloss-hotel.ru/" TargetMode="External"/><Relationship Id="rId9" Type="http://schemas.openxmlformats.org/officeDocument/2006/relationships/hyperlink" Target="https://luzhki.com/" TargetMode="External"/><Relationship Id="rId5" Type="http://schemas.openxmlformats.org/officeDocument/2006/relationships/hyperlink" Target="https://rusor.ru/" TargetMode="External"/><Relationship Id="rId6" Type="http://schemas.openxmlformats.org/officeDocument/2006/relationships/hyperlink" Target="https://samshitovaya-roshcha.com/" TargetMode="External"/><Relationship Id="rId7" Type="http://schemas.openxmlformats.org/officeDocument/2006/relationships/hyperlink" Target="https://ppark.ru/" TargetMode="External"/><Relationship Id="rId8" Type="http://schemas.openxmlformats.org/officeDocument/2006/relationships/hyperlink" Target="https://groznycityhotel.ru/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5c59279ea_0_1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35c59279ea_0_1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3a7186565d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3a7186565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35c59279ea_0_5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35c59279ea_0_5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3a7186565d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3a7186565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3a7186565d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3a7186565d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3a7186565d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3a7186565d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3a7186565d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3a7186565d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aeaf8c89a_0_4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aeaf8c89a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3aeaf8c89a_0_4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3aeaf8c89a_0_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3de264661c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13de264661c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здесь убрала лишние слова после запятой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highlight>
                  <a:schemeClr val="accent6"/>
                </a:highlight>
                <a:latin typeface="Montserrat"/>
                <a:ea typeface="Montserrat"/>
                <a:cs typeface="Montserrat"/>
                <a:sym typeface="Montserrat"/>
              </a:rPr>
              <a:t>С правками </a:t>
            </a:r>
            <a:r>
              <a:rPr b="1" lang="ru" sz="1800">
                <a:solidFill>
                  <a:srgbClr val="333333"/>
                </a:solidFill>
                <a:highlight>
                  <a:schemeClr val="accent6"/>
                </a:highlight>
              </a:rPr>
              <a:t>☑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3aeaf8c89a_0_5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13aeaf8c89a_0_5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3aeaf8c89a_0_7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3aeaf8c89a_0_7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3cbc5a09fa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13cbc5a09fa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проверила все логотипы, вот список что давали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Три слайда с логотипами делать не надо, давайте оставим только один, но разместим на нем логотипы наших самых топовых клиентов: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Altay Village 5*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2"/>
              </a:rPr>
              <a:t>https://altayvillage.com/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Hills Polyana 5*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https://hillspolyana.ru/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Свежий Ветер 4*, Московская обл.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4"/>
              </a:rPr>
              <a:t>https://freshwindhotel.ru/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Азимут, большая сеть отелей 3 - 4*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Санаторий Русь 3*, Геленджик, 600 номеров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5"/>
              </a:rPr>
              <a:t>https://rusor.ru/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Самшитовая роща, Абхазия, 400 номеров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6"/>
              </a:rPr>
              <a:t>https://samshitovaya-roshcha.com/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Приморский Парк, 4*, Ялта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7"/>
              </a:rPr>
              <a:t>https://ppark.ru/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Грозный Сити 5*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8"/>
              </a:rPr>
              <a:t>https://groznycityhotel.ru/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Лужки Клуб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9"/>
              </a:rPr>
              <a:t>https://luzhki.com/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Релита 4*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10"/>
              </a:rPr>
              <a:t>https://relita-kazan.ru/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Парк-отель Морозовка 4*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11"/>
              </a:rPr>
              <a:t>https://morozovka.ru/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Schloss Hotel Янтарный 5*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12"/>
              </a:rPr>
              <a:t>https://schloss-hotel.ru/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aeaf8c89a_0_6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aeaf8c89a_0_6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35c59279ea_0_6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135c59279ea_0_6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3de264661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3de264661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highlight>
                  <a:schemeClr val="accent6"/>
                </a:highlight>
                <a:latin typeface="Montserrat"/>
                <a:ea typeface="Montserrat"/>
                <a:cs typeface="Montserrat"/>
                <a:sym typeface="Montserrat"/>
              </a:rPr>
              <a:t>С правками </a:t>
            </a:r>
            <a:r>
              <a:rPr b="1" lang="ru" sz="1800">
                <a:solidFill>
                  <a:srgbClr val="333333"/>
                </a:solidFill>
                <a:highlight>
                  <a:schemeClr val="accent6"/>
                </a:highlight>
              </a:rPr>
              <a:t>☑</a:t>
            </a:r>
            <a:endParaRPr b="1" sz="1800">
              <a:solidFill>
                <a:srgbClr val="333333"/>
              </a:solidFill>
              <a:highlight>
                <a:schemeClr val="accent6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Мы создали первую в России экосистему автоматизации всего спектра HoReCa (отель, ресторан, spa &amp; wellness)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Единый поставщик всех сервисов для управления вашим объектом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Партнерская сеть по всей России и странам СНГ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 единой круглосуточной техподдержкой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3a7186565d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3a7186565d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3a7186565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3a7186565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3a7186565d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3a7186565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3de264661c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3de264661c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3a7186565d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3a7186565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35c59279ea_0_4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35c59279ea_0_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0.jpg"/><Relationship Id="rId4" Type="http://schemas.openxmlformats.org/officeDocument/2006/relationships/hyperlink" Target="https://shelter.ru/all-channels/" TargetMode="External"/><Relationship Id="rId5" Type="http://schemas.openxmlformats.org/officeDocument/2006/relationships/hyperlink" Target="https://shelter.ru/all-channels/" TargetMode="External"/><Relationship Id="rId6" Type="http://schemas.openxmlformats.org/officeDocument/2006/relationships/image" Target="../media/image34.png"/><Relationship Id="rId7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6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7.jpg"/><Relationship Id="rId4" Type="http://schemas.openxmlformats.org/officeDocument/2006/relationships/image" Target="../media/image58.png"/><Relationship Id="rId5" Type="http://schemas.openxmlformats.org/officeDocument/2006/relationships/image" Target="../media/image42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10" Type="http://schemas.openxmlformats.org/officeDocument/2006/relationships/image" Target="../media/image52.png"/><Relationship Id="rId9" Type="http://schemas.openxmlformats.org/officeDocument/2006/relationships/image" Target="../media/image48.png"/><Relationship Id="rId5" Type="http://schemas.openxmlformats.org/officeDocument/2006/relationships/image" Target="../media/image63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5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png"/><Relationship Id="rId4" Type="http://schemas.openxmlformats.org/officeDocument/2006/relationships/image" Target="../media/image51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Relationship Id="rId5" Type="http://schemas.openxmlformats.org/officeDocument/2006/relationships/image" Target="../media/image66.png"/><Relationship Id="rId6" Type="http://schemas.openxmlformats.org/officeDocument/2006/relationships/image" Target="../media/image65.png"/><Relationship Id="rId7" Type="http://schemas.openxmlformats.org/officeDocument/2006/relationships/image" Target="../media/image70.png"/><Relationship Id="rId8" Type="http://schemas.openxmlformats.org/officeDocument/2006/relationships/image" Target="../media/image7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6.png"/><Relationship Id="rId4" Type="http://schemas.openxmlformats.org/officeDocument/2006/relationships/image" Target="../media/image87.jpg"/><Relationship Id="rId5" Type="http://schemas.openxmlformats.org/officeDocument/2006/relationships/image" Target="../media/image80.png"/><Relationship Id="rId6" Type="http://schemas.openxmlformats.org/officeDocument/2006/relationships/image" Target="../media/image86.png"/><Relationship Id="rId7" Type="http://schemas.openxmlformats.org/officeDocument/2006/relationships/image" Target="../media/image81.png"/><Relationship Id="rId8" Type="http://schemas.openxmlformats.org/officeDocument/2006/relationships/image" Target="../media/image8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15.png"/><Relationship Id="rId7" Type="http://schemas.openxmlformats.org/officeDocument/2006/relationships/image" Target="../media/image9.png"/><Relationship Id="rId8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78.png"/><Relationship Id="rId10" Type="http://schemas.openxmlformats.org/officeDocument/2006/relationships/image" Target="../media/image76.png"/><Relationship Id="rId13" Type="http://schemas.openxmlformats.org/officeDocument/2006/relationships/image" Target="../media/image77.png"/><Relationship Id="rId1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9.png"/><Relationship Id="rId4" Type="http://schemas.openxmlformats.org/officeDocument/2006/relationships/image" Target="../media/image71.png"/><Relationship Id="rId9" Type="http://schemas.openxmlformats.org/officeDocument/2006/relationships/image" Target="../media/image82.png"/><Relationship Id="rId14" Type="http://schemas.openxmlformats.org/officeDocument/2006/relationships/image" Target="../media/image79.png"/><Relationship Id="rId5" Type="http://schemas.openxmlformats.org/officeDocument/2006/relationships/image" Target="../media/image73.png"/><Relationship Id="rId6" Type="http://schemas.openxmlformats.org/officeDocument/2006/relationships/image" Target="../media/image72.png"/><Relationship Id="rId7" Type="http://schemas.openxmlformats.org/officeDocument/2006/relationships/image" Target="../media/image83.png"/><Relationship Id="rId8" Type="http://schemas.openxmlformats.org/officeDocument/2006/relationships/image" Target="../media/image7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4.png"/><Relationship Id="rId4" Type="http://schemas.openxmlformats.org/officeDocument/2006/relationships/image" Target="../media/image95.png"/><Relationship Id="rId9" Type="http://schemas.openxmlformats.org/officeDocument/2006/relationships/image" Target="../media/image85.png"/><Relationship Id="rId5" Type="http://schemas.openxmlformats.org/officeDocument/2006/relationships/image" Target="../media/image92.png"/><Relationship Id="rId6" Type="http://schemas.openxmlformats.org/officeDocument/2006/relationships/image" Target="../media/image90.png"/><Relationship Id="rId7" Type="http://schemas.openxmlformats.org/officeDocument/2006/relationships/image" Target="../media/image93.png"/><Relationship Id="rId8" Type="http://schemas.openxmlformats.org/officeDocument/2006/relationships/image" Target="../media/image9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mailto:shelter@shelter.ru" TargetMode="External"/><Relationship Id="rId4" Type="http://schemas.openxmlformats.org/officeDocument/2006/relationships/image" Target="../media/image9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jpg"/><Relationship Id="rId4" Type="http://schemas.openxmlformats.org/officeDocument/2006/relationships/image" Target="../media/image6.png"/><Relationship Id="rId5" Type="http://schemas.openxmlformats.org/officeDocument/2006/relationships/image" Target="../media/image13.png"/><Relationship Id="rId6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g"/><Relationship Id="rId4" Type="http://schemas.openxmlformats.org/officeDocument/2006/relationships/image" Target="../media/image21.png"/><Relationship Id="rId5" Type="http://schemas.openxmlformats.org/officeDocument/2006/relationships/image" Target="../media/image25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png"/><Relationship Id="rId4" Type="http://schemas.openxmlformats.org/officeDocument/2006/relationships/image" Target="../media/image62.png"/><Relationship Id="rId5" Type="http://schemas.openxmlformats.org/officeDocument/2006/relationships/image" Target="../media/image3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10" Type="http://schemas.openxmlformats.org/officeDocument/2006/relationships/image" Target="../media/image27.png"/><Relationship Id="rId9" Type="http://schemas.openxmlformats.org/officeDocument/2006/relationships/image" Target="../media/image26.png"/><Relationship Id="rId5" Type="http://schemas.openxmlformats.org/officeDocument/2006/relationships/image" Target="../media/image20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-10530" r="10529" t="0"/>
          <a:stretch/>
        </p:blipFill>
        <p:spPr>
          <a:xfrm>
            <a:off x="1438153" y="0"/>
            <a:ext cx="7705846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 flipH="1">
            <a:off x="0" y="0"/>
            <a:ext cx="3154800" cy="5143500"/>
          </a:xfrm>
          <a:prstGeom prst="rect">
            <a:avLst/>
          </a:prstGeom>
          <a:solidFill>
            <a:srgbClr val="5C91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457600" y="716300"/>
            <a:ext cx="3154800" cy="4159800"/>
          </a:xfrm>
          <a:prstGeom prst="roundRect">
            <a:avLst>
              <a:gd fmla="val 432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708950" y="2101163"/>
            <a:ext cx="30495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>
                <a:solidFill>
                  <a:srgbClr val="5C91F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PMS</a:t>
            </a:r>
            <a:endParaRPr sz="2900">
              <a:solidFill>
                <a:srgbClr val="5C91F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>
                <a:solidFill>
                  <a:srgbClr val="5C91F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SHELTER</a:t>
            </a:r>
            <a:endParaRPr sz="2900">
              <a:solidFill>
                <a:srgbClr val="5C91F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>
                <a:solidFill>
                  <a:srgbClr val="5C91F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CLOUD </a:t>
            </a:r>
            <a:endParaRPr sz="2900">
              <a:solidFill>
                <a:srgbClr val="5C91F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708950" y="3627100"/>
            <a:ext cx="276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000">
                <a:solidFill>
                  <a:srgbClr val="3C4043"/>
                </a:solidFill>
                <a:latin typeface="Montserrat"/>
                <a:ea typeface="Montserrat"/>
                <a:cs typeface="Montserrat"/>
                <a:sym typeface="Montserrat"/>
              </a:rPr>
              <a:t>О</a:t>
            </a:r>
            <a:r>
              <a:rPr b="1" lang="ru" sz="1000">
                <a:solidFill>
                  <a:srgbClr val="3C4043"/>
                </a:solidFill>
                <a:latin typeface="Montserrat"/>
                <a:ea typeface="Montserrat"/>
                <a:cs typeface="Montserrat"/>
                <a:sym typeface="Montserrat"/>
              </a:rPr>
              <a:t>блачная система управления</a:t>
            </a:r>
            <a:endParaRPr b="1" sz="1000">
              <a:solidFill>
                <a:srgbClr val="3C40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000">
                <a:solidFill>
                  <a:srgbClr val="3C4043"/>
                </a:solidFill>
                <a:latin typeface="Montserrat"/>
                <a:ea typeface="Montserrat"/>
                <a:cs typeface="Montserrat"/>
                <a:sym typeface="Montserrat"/>
              </a:rPr>
              <a:t>отелем, хостелом, апартаментами</a:t>
            </a:r>
            <a:endParaRPr b="1" sz="1000">
              <a:solidFill>
                <a:srgbClr val="3C40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3C40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150" y="1216825"/>
            <a:ext cx="2174952" cy="41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22"/>
          <p:cNvPicPr preferRelativeResize="0"/>
          <p:nvPr/>
        </p:nvPicPr>
        <p:blipFill rotWithShape="1">
          <a:blip r:embed="rId3">
            <a:alphaModFix/>
          </a:blip>
          <a:srcRect b="0" l="-22270" r="22270" t="0"/>
          <a:stretch/>
        </p:blipFill>
        <p:spPr>
          <a:xfrm>
            <a:off x="1432536" y="0"/>
            <a:ext cx="771146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2"/>
          <p:cNvSpPr/>
          <p:nvPr/>
        </p:nvSpPr>
        <p:spPr>
          <a:xfrm flipH="1">
            <a:off x="125" y="0"/>
            <a:ext cx="3313800" cy="5143500"/>
          </a:xfrm>
          <a:prstGeom prst="rect">
            <a:avLst/>
          </a:prstGeom>
          <a:solidFill>
            <a:srgbClr val="5C91F9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5" name="Google Shape;285;p22"/>
          <p:cNvSpPr txBox="1"/>
          <p:nvPr/>
        </p:nvSpPr>
        <p:spPr>
          <a:xfrm>
            <a:off x="320800" y="830200"/>
            <a:ext cx="2985900" cy="13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CHANNEL MANAGER SHELTER CLOUD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86" name="Google Shape;286;p22"/>
          <p:cNvCxnSpPr/>
          <p:nvPr/>
        </p:nvCxnSpPr>
        <p:spPr>
          <a:xfrm>
            <a:off x="491975" y="2209300"/>
            <a:ext cx="0" cy="5610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287" name="Google Shape;287;p22"/>
          <p:cNvSpPr txBox="1"/>
          <p:nvPr/>
        </p:nvSpPr>
        <p:spPr>
          <a:xfrm>
            <a:off x="320800" y="21397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SHELTER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8" name="Google Shape;288;p22"/>
          <p:cNvSpPr txBox="1"/>
          <p:nvPr/>
        </p:nvSpPr>
        <p:spPr>
          <a:xfrm>
            <a:off x="320800" y="458482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10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9" name="Google Shape;289;p22"/>
          <p:cNvSpPr txBox="1"/>
          <p:nvPr/>
        </p:nvSpPr>
        <p:spPr>
          <a:xfrm>
            <a:off x="320800" y="2850825"/>
            <a:ext cx="2778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Сделайте свой объект размещения известнее</a:t>
            </a:r>
            <a:endParaRPr sz="11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 </a:t>
            </a:r>
            <a:r>
              <a:rPr b="1" lang="ru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увеличьте загрузку при помощи размещения на десятках лучших интернет-площадок</a:t>
            </a:r>
            <a:r>
              <a:rPr lang="ru" sz="11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России и мира</a:t>
            </a:r>
            <a:endParaRPr sz="11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90" name="Google Shape;290;p22"/>
          <p:cNvSpPr/>
          <p:nvPr/>
        </p:nvSpPr>
        <p:spPr>
          <a:xfrm>
            <a:off x="3493975" y="614181"/>
            <a:ext cx="1298400" cy="1237800"/>
          </a:xfrm>
          <a:prstGeom prst="roundRect">
            <a:avLst>
              <a:gd fmla="val 10605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1" name="Google Shape;291;p22"/>
          <p:cNvSpPr/>
          <p:nvPr/>
        </p:nvSpPr>
        <p:spPr>
          <a:xfrm>
            <a:off x="3493975" y="2065732"/>
            <a:ext cx="1298400" cy="1237800"/>
          </a:xfrm>
          <a:prstGeom prst="roundRect">
            <a:avLst>
              <a:gd fmla="val 10605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2" name="Google Shape;292;p22"/>
          <p:cNvSpPr/>
          <p:nvPr/>
        </p:nvSpPr>
        <p:spPr>
          <a:xfrm>
            <a:off x="3493975" y="3517284"/>
            <a:ext cx="1298400" cy="1237800"/>
          </a:xfrm>
          <a:prstGeom prst="roundRect">
            <a:avLst>
              <a:gd fmla="val 10605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3" name="Google Shape;293;p22"/>
          <p:cNvSpPr txBox="1"/>
          <p:nvPr/>
        </p:nvSpPr>
        <p:spPr>
          <a:xfrm>
            <a:off x="3551275" y="1123725"/>
            <a:ext cx="11838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Получайте бронирования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из самых </a:t>
            </a: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актуальных каналов</a:t>
            </a:r>
            <a:r>
              <a:rPr b="1" lang="ru" sz="1100">
                <a:solidFill>
                  <a:schemeClr val="dk1"/>
                </a:solidFill>
              </a:rPr>
              <a:t> </a:t>
            </a:r>
            <a:endParaRPr b="1"/>
          </a:p>
        </p:txBody>
      </p:sp>
      <p:sp>
        <p:nvSpPr>
          <p:cNvPr id="294" name="Google Shape;294;p22"/>
          <p:cNvSpPr txBox="1"/>
          <p:nvPr/>
        </p:nvSpPr>
        <p:spPr>
          <a:xfrm>
            <a:off x="3551275" y="2644750"/>
            <a:ext cx="1183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</a:t>
            </a: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ольше известность,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выше загрузка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p22"/>
          <p:cNvSpPr txBox="1"/>
          <p:nvPr/>
        </p:nvSpPr>
        <p:spPr>
          <a:xfrm>
            <a:off x="3577075" y="4216325"/>
            <a:ext cx="1132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</a:t>
            </a: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омиссия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 бронирований</a:t>
            </a:r>
            <a:endParaRPr/>
          </a:p>
        </p:txBody>
      </p:sp>
      <p:sp>
        <p:nvSpPr>
          <p:cNvPr id="296" name="Google Shape;296;p22">
            <a:hlinkClick r:id="rId4"/>
          </p:cNvPr>
          <p:cNvSpPr/>
          <p:nvPr/>
        </p:nvSpPr>
        <p:spPr>
          <a:xfrm>
            <a:off x="397000" y="4102575"/>
            <a:ext cx="2492700" cy="431100"/>
          </a:xfrm>
          <a:prstGeom prst="roundRect">
            <a:avLst>
              <a:gd fmla="val 10605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7" name="Google Shape;297;p22"/>
          <p:cNvSpPr txBox="1"/>
          <p:nvPr/>
        </p:nvSpPr>
        <p:spPr>
          <a:xfrm>
            <a:off x="455950" y="4076925"/>
            <a:ext cx="16497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Посмотреть все каналы</a:t>
            </a:r>
            <a:endParaRPr sz="9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можно </a:t>
            </a:r>
            <a:r>
              <a:rPr lang="ru" sz="900" u="sng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здесь</a:t>
            </a:r>
            <a:endParaRPr sz="900" u="sng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98" name="Google Shape;298;p22"/>
          <p:cNvSpPr txBox="1"/>
          <p:nvPr/>
        </p:nvSpPr>
        <p:spPr>
          <a:xfrm>
            <a:off x="3680725" y="706850"/>
            <a:ext cx="924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5C91F9"/>
                </a:solidFill>
                <a:latin typeface="Montserrat"/>
                <a:ea typeface="Montserrat"/>
                <a:cs typeface="Montserrat"/>
                <a:sym typeface="Montserrat"/>
              </a:rPr>
              <a:t>40+</a:t>
            </a:r>
            <a:endParaRPr sz="2700">
              <a:solidFill>
                <a:srgbClr val="5C91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9" name="Google Shape;299;p22"/>
          <p:cNvSpPr txBox="1"/>
          <p:nvPr/>
        </p:nvSpPr>
        <p:spPr>
          <a:xfrm>
            <a:off x="3659875" y="3684375"/>
            <a:ext cx="966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5C91F9"/>
                </a:solidFill>
                <a:latin typeface="Montserrat"/>
                <a:ea typeface="Montserrat"/>
                <a:cs typeface="Montserrat"/>
                <a:sym typeface="Montserrat"/>
              </a:rPr>
              <a:t>0% </a:t>
            </a:r>
            <a:endParaRPr b="1" sz="2700">
              <a:solidFill>
                <a:srgbClr val="5C91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0" name="Google Shape;30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9688" y="2178725"/>
            <a:ext cx="466975" cy="4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98825" y="4189735"/>
            <a:ext cx="256800" cy="25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23"/>
          <p:cNvPicPr preferRelativeResize="0"/>
          <p:nvPr/>
        </p:nvPicPr>
        <p:blipFill rotWithShape="1">
          <a:blip r:embed="rId3">
            <a:alphaModFix/>
          </a:blip>
          <a:srcRect b="0" l="9974" r="0" t="0"/>
          <a:stretch/>
        </p:blipFill>
        <p:spPr>
          <a:xfrm>
            <a:off x="284775" y="1671000"/>
            <a:ext cx="4749475" cy="324390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3"/>
          <p:cNvSpPr/>
          <p:nvPr/>
        </p:nvSpPr>
        <p:spPr>
          <a:xfrm>
            <a:off x="4893225" y="0"/>
            <a:ext cx="4251000" cy="5143500"/>
          </a:xfrm>
          <a:prstGeom prst="rect">
            <a:avLst/>
          </a:prstGeom>
          <a:solidFill>
            <a:srgbClr val="D0DD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3"/>
          <p:cNvSpPr txBox="1"/>
          <p:nvPr/>
        </p:nvSpPr>
        <p:spPr>
          <a:xfrm>
            <a:off x="320800" y="21397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SHELTER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9" name="Google Shape;309;p23"/>
          <p:cNvSpPr txBox="1"/>
          <p:nvPr/>
        </p:nvSpPr>
        <p:spPr>
          <a:xfrm>
            <a:off x="320800" y="458482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11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0" name="Google Shape;310;p23"/>
          <p:cNvSpPr txBox="1"/>
          <p:nvPr/>
        </p:nvSpPr>
        <p:spPr>
          <a:xfrm>
            <a:off x="320800" y="654275"/>
            <a:ext cx="3424500" cy="13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Shelter </a:t>
            </a:r>
            <a:r>
              <a:rPr b="1" lang="ru" sz="23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PMS* + Сhannel Manager</a:t>
            </a:r>
            <a:endParaRPr b="1" sz="23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Shelter Cloud</a:t>
            </a:r>
            <a:endParaRPr b="1" sz="23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1" name="Google Shape;311;p23"/>
          <p:cNvSpPr/>
          <p:nvPr/>
        </p:nvSpPr>
        <p:spPr>
          <a:xfrm>
            <a:off x="3774125" y="425675"/>
            <a:ext cx="4944900" cy="942300"/>
          </a:xfrm>
          <a:prstGeom prst="roundRect">
            <a:avLst>
              <a:gd fmla="val 10605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2" name="Google Shape;312;p23"/>
          <p:cNvSpPr/>
          <p:nvPr/>
        </p:nvSpPr>
        <p:spPr>
          <a:xfrm>
            <a:off x="3774125" y="1489108"/>
            <a:ext cx="4944900" cy="942300"/>
          </a:xfrm>
          <a:prstGeom prst="roundRect">
            <a:avLst>
              <a:gd fmla="val 10605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3774125" y="2552542"/>
            <a:ext cx="4944900" cy="942300"/>
          </a:xfrm>
          <a:prstGeom prst="roundRect">
            <a:avLst>
              <a:gd fmla="val 10605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4" name="Google Shape;314;p23"/>
          <p:cNvSpPr/>
          <p:nvPr/>
        </p:nvSpPr>
        <p:spPr>
          <a:xfrm>
            <a:off x="3774125" y="3615975"/>
            <a:ext cx="4944900" cy="801000"/>
          </a:xfrm>
          <a:prstGeom prst="roundRect">
            <a:avLst>
              <a:gd fmla="val 10605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5" name="Google Shape;315;p23"/>
          <p:cNvSpPr txBox="1"/>
          <p:nvPr/>
        </p:nvSpPr>
        <p:spPr>
          <a:xfrm>
            <a:off x="3893525" y="496325"/>
            <a:ext cx="48759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Всегда на связи</a:t>
            </a:r>
            <a:endParaRPr b="1"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Наличие номеров и тарифы всегда синхронизированы с площадками ОТА. Если номер забронирован на одной из площадок, Channel Manager Shelter Cloud автоматически обновит наличие на всех остальных</a:t>
            </a:r>
            <a:endParaRPr/>
          </a:p>
        </p:txBody>
      </p:sp>
      <p:sp>
        <p:nvSpPr>
          <p:cNvPr id="316" name="Google Shape;316;p23"/>
          <p:cNvSpPr txBox="1"/>
          <p:nvPr/>
        </p:nvSpPr>
        <p:spPr>
          <a:xfrm>
            <a:off x="3893525" y="1559763"/>
            <a:ext cx="48255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Увеличивайте загрузку без овербукинга</a:t>
            </a:r>
            <a:endParaRPr b="1"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Спокойно продавайте номера на десятках площадок. Вероятность овербукинга из-за человеческого фактора и переключения между экстранетами равна нулю</a:t>
            </a:r>
            <a:endParaRPr/>
          </a:p>
        </p:txBody>
      </p:sp>
      <p:sp>
        <p:nvSpPr>
          <p:cNvPr id="317" name="Google Shape;317;p23"/>
          <p:cNvSpPr txBox="1"/>
          <p:nvPr/>
        </p:nvSpPr>
        <p:spPr>
          <a:xfrm>
            <a:off x="3893525" y="2623175"/>
            <a:ext cx="48255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Меняйте цены на всех площадках одновременно</a:t>
            </a:r>
            <a:endParaRPr b="1"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Ситуация на рынке быстро меняется. Публикуйте конкурентоспособные цены всего лишь несколькими кликами мыши. Цены автоматически поменяются на всех площадках.</a:t>
            </a:r>
            <a:endParaRPr/>
          </a:p>
        </p:txBody>
      </p:sp>
      <p:sp>
        <p:nvSpPr>
          <p:cNvPr id="318" name="Google Shape;318;p23"/>
          <p:cNvSpPr txBox="1"/>
          <p:nvPr/>
        </p:nvSpPr>
        <p:spPr>
          <a:xfrm>
            <a:off x="3893525" y="3769725"/>
            <a:ext cx="4680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0% комиссии с бронирований</a:t>
            </a:r>
            <a:endParaRPr b="1"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 платите только фиксированную сумму за пользование системой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9" name="Google Shape;319;p23"/>
          <p:cNvSpPr txBox="1"/>
          <p:nvPr/>
        </p:nvSpPr>
        <p:spPr>
          <a:xfrm>
            <a:off x="573475" y="4538100"/>
            <a:ext cx="4488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* Менеджер каналов п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оддерживает как стационарные PMS Shelter Pro и Lite, так и облачную PMS Shelter Cloud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"/>
          <p:cNvSpPr/>
          <p:nvPr/>
        </p:nvSpPr>
        <p:spPr>
          <a:xfrm>
            <a:off x="1619200" y="2322450"/>
            <a:ext cx="2646900" cy="2646900"/>
          </a:xfrm>
          <a:prstGeom prst="ellipse">
            <a:avLst/>
          </a:prstGeom>
          <a:noFill/>
          <a:ln cap="flat" cmpd="sng" w="228600">
            <a:solidFill>
              <a:srgbClr val="D0DDF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5" name="Google Shape;325;p24"/>
          <p:cNvSpPr/>
          <p:nvPr/>
        </p:nvSpPr>
        <p:spPr>
          <a:xfrm>
            <a:off x="0" y="4030225"/>
            <a:ext cx="9144000" cy="111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6" name="Google Shape;326;p24"/>
          <p:cNvSpPr txBox="1"/>
          <p:nvPr/>
        </p:nvSpPr>
        <p:spPr>
          <a:xfrm>
            <a:off x="320800" y="21397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SHELTER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7" name="Google Shape;327;p24"/>
          <p:cNvSpPr txBox="1"/>
          <p:nvPr/>
        </p:nvSpPr>
        <p:spPr>
          <a:xfrm>
            <a:off x="320800" y="1442150"/>
            <a:ext cx="2949900" cy="17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CHANNEL MANAGER SHELTER</a:t>
            </a:r>
            <a:endParaRPr b="1" sz="23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CLOUD</a:t>
            </a:r>
            <a:endParaRPr b="1" sz="23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8" name="Google Shape;328;p24"/>
          <p:cNvSpPr/>
          <p:nvPr/>
        </p:nvSpPr>
        <p:spPr>
          <a:xfrm>
            <a:off x="2509625" y="897525"/>
            <a:ext cx="2021100" cy="39288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24"/>
          <p:cNvSpPr txBox="1"/>
          <p:nvPr/>
        </p:nvSpPr>
        <p:spPr>
          <a:xfrm>
            <a:off x="320800" y="458482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12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0" name="Google Shape;330;p24"/>
          <p:cNvSpPr txBox="1"/>
          <p:nvPr/>
        </p:nvSpPr>
        <p:spPr>
          <a:xfrm>
            <a:off x="2660775" y="2672675"/>
            <a:ext cx="1605300" cy="21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азначайте свои тарифы для каждого канала или группы каналов. С помощью модуля управления тарифами Shelter Cloud вы можете с легкостью корректировать цены как в каждом канале отдельно, так и во всех каналах сразу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1" name="Google Shape;331;p24"/>
          <p:cNvSpPr txBox="1"/>
          <p:nvPr/>
        </p:nvSpPr>
        <p:spPr>
          <a:xfrm>
            <a:off x="4912375" y="2155550"/>
            <a:ext cx="1605300" cy="15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Создавайте динамические тарифы, зависящие от загрузки, с помощью Shelter Revenue Manager.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2" name="Google Shape;332;p24"/>
          <p:cNvSpPr/>
          <p:nvPr/>
        </p:nvSpPr>
        <p:spPr>
          <a:xfrm>
            <a:off x="4683763" y="897525"/>
            <a:ext cx="2021100" cy="39288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" name="Google Shape;333;p24"/>
          <p:cNvSpPr/>
          <p:nvPr/>
        </p:nvSpPr>
        <p:spPr>
          <a:xfrm>
            <a:off x="6857900" y="897525"/>
            <a:ext cx="2021100" cy="39288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4" name="Google Shape;334;p24"/>
          <p:cNvSpPr txBox="1"/>
          <p:nvPr/>
        </p:nvSpPr>
        <p:spPr>
          <a:xfrm>
            <a:off x="2660775" y="1792725"/>
            <a:ext cx="17838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ru" sz="11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Независимые тарифы для каждого канала</a:t>
            </a:r>
            <a:endParaRPr sz="11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5" name="Google Shape;335;p24"/>
          <p:cNvSpPr txBox="1"/>
          <p:nvPr/>
        </p:nvSpPr>
        <p:spPr>
          <a:xfrm>
            <a:off x="4912375" y="1792725"/>
            <a:ext cx="12513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Revenue</a:t>
            </a:r>
            <a:endParaRPr sz="11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ru" sz="11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Management</a:t>
            </a:r>
            <a:endParaRPr/>
          </a:p>
        </p:txBody>
      </p:sp>
      <p:sp>
        <p:nvSpPr>
          <p:cNvPr id="336" name="Google Shape;336;p24"/>
          <p:cNvSpPr txBox="1"/>
          <p:nvPr/>
        </p:nvSpPr>
        <p:spPr>
          <a:xfrm>
            <a:off x="7076625" y="1792725"/>
            <a:ext cx="17433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ru" sz="11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Тонкая настройка наличия мест</a:t>
            </a:r>
            <a:endParaRPr sz="11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7" name="Google Shape;337;p24"/>
          <p:cNvSpPr txBox="1"/>
          <p:nvPr/>
        </p:nvSpPr>
        <p:spPr>
          <a:xfrm>
            <a:off x="7076625" y="2672675"/>
            <a:ext cx="1605300" cy="20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Поддерживается как передача в канал общего наличия мест в отеле, так и работа с блоками мест для туроператоров. Для каждого канала есть возможность указать наличие мест вручную, например, чтобы "придержать" места на высокие даты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8" name="Google Shape;338;p24"/>
          <p:cNvSpPr txBox="1"/>
          <p:nvPr/>
        </p:nvSpPr>
        <p:spPr>
          <a:xfrm>
            <a:off x="4912375" y="2672675"/>
            <a:ext cx="16053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Создавайте динамические тарифы, зависящие от загрузки, с помощью Shelter Revenue Manager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39" name="Google Shape;339;p24"/>
          <p:cNvCxnSpPr/>
          <p:nvPr/>
        </p:nvCxnSpPr>
        <p:spPr>
          <a:xfrm>
            <a:off x="2736975" y="2536125"/>
            <a:ext cx="483300" cy="0"/>
          </a:xfrm>
          <a:prstGeom prst="straightConnector1">
            <a:avLst/>
          </a:prstGeom>
          <a:noFill/>
          <a:ln cap="flat" cmpd="sng" w="19050">
            <a:solidFill>
              <a:srgbClr val="5C91F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0" name="Google Shape;340;p24"/>
          <p:cNvCxnSpPr/>
          <p:nvPr/>
        </p:nvCxnSpPr>
        <p:spPr>
          <a:xfrm>
            <a:off x="4988575" y="2536125"/>
            <a:ext cx="483300" cy="0"/>
          </a:xfrm>
          <a:prstGeom prst="straightConnector1">
            <a:avLst/>
          </a:prstGeom>
          <a:noFill/>
          <a:ln cap="flat" cmpd="sng" w="19050">
            <a:solidFill>
              <a:srgbClr val="5C91F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1" name="Google Shape;341;p24"/>
          <p:cNvCxnSpPr/>
          <p:nvPr/>
        </p:nvCxnSpPr>
        <p:spPr>
          <a:xfrm>
            <a:off x="7152825" y="2536125"/>
            <a:ext cx="483300" cy="0"/>
          </a:xfrm>
          <a:prstGeom prst="straightConnector1">
            <a:avLst/>
          </a:prstGeom>
          <a:noFill/>
          <a:ln cap="flat" cmpd="sng" w="19050">
            <a:solidFill>
              <a:srgbClr val="5C91F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2" name="Google Shape;342;p24"/>
          <p:cNvSpPr/>
          <p:nvPr/>
        </p:nvSpPr>
        <p:spPr>
          <a:xfrm>
            <a:off x="3051875" y="614179"/>
            <a:ext cx="936600" cy="9366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24"/>
          <p:cNvSpPr/>
          <p:nvPr/>
        </p:nvSpPr>
        <p:spPr>
          <a:xfrm>
            <a:off x="5226013" y="614179"/>
            <a:ext cx="936600" cy="9366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4"/>
          <p:cNvSpPr/>
          <p:nvPr/>
        </p:nvSpPr>
        <p:spPr>
          <a:xfrm>
            <a:off x="7400150" y="614179"/>
            <a:ext cx="936600" cy="9366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5" name="Google Shape;3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5825" y="808125"/>
            <a:ext cx="548700" cy="5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0675" y="808125"/>
            <a:ext cx="548700" cy="5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4"/>
          <p:cNvPicPr preferRelativeResize="0"/>
          <p:nvPr/>
        </p:nvPicPr>
        <p:blipFill rotWithShape="1">
          <a:blip r:embed="rId5">
            <a:alphaModFix/>
          </a:blip>
          <a:srcRect b="0" l="0" r="36636" t="0"/>
          <a:stretch/>
        </p:blipFill>
        <p:spPr>
          <a:xfrm>
            <a:off x="7635525" y="734250"/>
            <a:ext cx="441300" cy="696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DDF6"/>
        </a:soli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5"/>
          <p:cNvSpPr/>
          <p:nvPr/>
        </p:nvSpPr>
        <p:spPr>
          <a:xfrm>
            <a:off x="5804675" y="1693750"/>
            <a:ext cx="4280400" cy="4280400"/>
          </a:xfrm>
          <a:prstGeom prst="ellipse">
            <a:avLst/>
          </a:prstGeom>
          <a:noFill/>
          <a:ln cap="flat" cmpd="sng" w="228600">
            <a:solidFill>
              <a:srgbClr val="E8EEF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3" name="Google Shape;353;p25"/>
          <p:cNvSpPr/>
          <p:nvPr/>
        </p:nvSpPr>
        <p:spPr>
          <a:xfrm>
            <a:off x="0" y="25"/>
            <a:ext cx="17088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4" name="Google Shape;354;p25"/>
          <p:cNvSpPr txBox="1"/>
          <p:nvPr/>
        </p:nvSpPr>
        <p:spPr>
          <a:xfrm>
            <a:off x="320800" y="21397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SHELTER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5" name="Google Shape;355;p25"/>
          <p:cNvSpPr txBox="1"/>
          <p:nvPr/>
        </p:nvSpPr>
        <p:spPr>
          <a:xfrm>
            <a:off x="320800" y="458482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13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6" name="Google Shape;356;p25"/>
          <p:cNvPicPr preferRelativeResize="0"/>
          <p:nvPr/>
        </p:nvPicPr>
        <p:blipFill rotWithShape="1">
          <a:blip r:embed="rId3">
            <a:alphaModFix/>
          </a:blip>
          <a:srcRect b="0" l="31134" r="33812" t="0"/>
          <a:stretch/>
        </p:blipFill>
        <p:spPr>
          <a:xfrm>
            <a:off x="1708800" y="25"/>
            <a:ext cx="2701174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5"/>
          <p:cNvSpPr/>
          <p:nvPr/>
        </p:nvSpPr>
        <p:spPr>
          <a:xfrm>
            <a:off x="4607975" y="284800"/>
            <a:ext cx="2036700" cy="2874000"/>
          </a:xfrm>
          <a:prstGeom prst="roundRect">
            <a:avLst>
              <a:gd fmla="val 10605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8" name="Google Shape;358;p25"/>
          <p:cNvSpPr txBox="1"/>
          <p:nvPr/>
        </p:nvSpPr>
        <p:spPr>
          <a:xfrm>
            <a:off x="4799275" y="972225"/>
            <a:ext cx="17088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Повышает эффективность работы гостиниц любого формата: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Оптимизирует: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штат сотрудников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зарплатный фонд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работу бухгалтерии 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затраты на продукты и материалы</a:t>
            </a:r>
            <a:r>
              <a:rPr lang="ru" sz="1100">
                <a:solidFill>
                  <a:schemeClr val="dk1"/>
                </a:solidFill>
              </a:rPr>
              <a:t> 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59" name="Google Shape;359;p25"/>
          <p:cNvSpPr/>
          <p:nvPr/>
        </p:nvSpPr>
        <p:spPr>
          <a:xfrm>
            <a:off x="6926525" y="284800"/>
            <a:ext cx="2036700" cy="2874000"/>
          </a:xfrm>
          <a:prstGeom prst="roundRect">
            <a:avLst>
              <a:gd fmla="val 10605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0" name="Google Shape;360;p25"/>
          <p:cNvSpPr txBox="1"/>
          <p:nvPr/>
        </p:nvSpPr>
        <p:spPr>
          <a:xfrm>
            <a:off x="7090475" y="972225"/>
            <a:ext cx="17088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Увеличивает:		 	 	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скорость работы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лояльность гостей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рейтинги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средний чек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продажи</a:t>
            </a:r>
            <a:r>
              <a:rPr b="1"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1" name="Google Shape;361;p25"/>
          <p:cNvSpPr/>
          <p:nvPr/>
        </p:nvSpPr>
        <p:spPr>
          <a:xfrm flipH="1" rot="10800000">
            <a:off x="4607975" y="3311125"/>
            <a:ext cx="2036700" cy="1495800"/>
          </a:xfrm>
          <a:prstGeom prst="roundRect">
            <a:avLst>
              <a:gd fmla="val 10605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2" name="Google Shape;362;p25"/>
          <p:cNvSpPr/>
          <p:nvPr/>
        </p:nvSpPr>
        <p:spPr>
          <a:xfrm flipH="1" rot="10800000">
            <a:off x="6926525" y="3311125"/>
            <a:ext cx="2036700" cy="1495800"/>
          </a:xfrm>
          <a:prstGeom prst="roundRect">
            <a:avLst>
              <a:gd fmla="val 10605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3" name="Google Shape;363;p25"/>
          <p:cNvSpPr txBox="1"/>
          <p:nvPr/>
        </p:nvSpPr>
        <p:spPr>
          <a:xfrm>
            <a:off x="4799275" y="4089475"/>
            <a:ext cx="20646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Дорабатывается под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ваши потребности	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4" name="Google Shape;364;p25"/>
          <p:cNvSpPr txBox="1"/>
          <p:nvPr/>
        </p:nvSpPr>
        <p:spPr>
          <a:xfrm>
            <a:off x="7102225" y="4089475"/>
            <a:ext cx="18813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Быстро адаптируется 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кастомизируется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5" name="Google Shape;36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3850" y="413375"/>
            <a:ext cx="515700" cy="51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87850" y="413376"/>
            <a:ext cx="549048" cy="54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3850" y="3446950"/>
            <a:ext cx="642525" cy="64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87850" y="3473174"/>
            <a:ext cx="642525" cy="64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6"/>
          <p:cNvSpPr/>
          <p:nvPr/>
        </p:nvSpPr>
        <p:spPr>
          <a:xfrm>
            <a:off x="0" y="25"/>
            <a:ext cx="31587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4" name="Google Shape;374;p26"/>
          <p:cNvSpPr/>
          <p:nvPr/>
        </p:nvSpPr>
        <p:spPr>
          <a:xfrm>
            <a:off x="2364750" y="262750"/>
            <a:ext cx="6628800" cy="874200"/>
          </a:xfrm>
          <a:prstGeom prst="roundRect">
            <a:avLst>
              <a:gd fmla="val 1380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5" name="Google Shape;375;p26"/>
          <p:cNvSpPr txBox="1"/>
          <p:nvPr/>
        </p:nvSpPr>
        <p:spPr>
          <a:xfrm>
            <a:off x="320800" y="21397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SHELTER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6" name="Google Shape;376;p26"/>
          <p:cNvSpPr txBox="1"/>
          <p:nvPr/>
        </p:nvSpPr>
        <p:spPr>
          <a:xfrm>
            <a:off x="320800" y="458482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14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7" name="Google Shape;377;p26"/>
          <p:cNvSpPr txBox="1"/>
          <p:nvPr/>
        </p:nvSpPr>
        <p:spPr>
          <a:xfrm>
            <a:off x="320800" y="1336000"/>
            <a:ext cx="2043900" cy="9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Реальный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кейс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8" name="Google Shape;378;p26"/>
          <p:cNvSpPr txBox="1"/>
          <p:nvPr/>
        </p:nvSpPr>
        <p:spPr>
          <a:xfrm>
            <a:off x="320800" y="3609900"/>
            <a:ext cx="19059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Мы знаем все о том, как</a:t>
            </a:r>
            <a:endParaRPr b="1" sz="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отелю сэкономить деньги</a:t>
            </a:r>
            <a:endParaRPr b="1" sz="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 автоматизации</a:t>
            </a:r>
            <a:endParaRPr sz="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79" name="Google Shape;379;p26"/>
          <p:cNvCxnSpPr/>
          <p:nvPr/>
        </p:nvCxnSpPr>
        <p:spPr>
          <a:xfrm>
            <a:off x="483275" y="2312650"/>
            <a:ext cx="0" cy="1260000"/>
          </a:xfrm>
          <a:prstGeom prst="straightConnector1">
            <a:avLst/>
          </a:prstGeom>
          <a:noFill/>
          <a:ln cap="flat" cmpd="sng" w="19050">
            <a:solidFill>
              <a:srgbClr val="FAFAFF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380" name="Google Shape;380;p26"/>
          <p:cNvSpPr/>
          <p:nvPr/>
        </p:nvSpPr>
        <p:spPr>
          <a:xfrm>
            <a:off x="2364700" y="1258725"/>
            <a:ext cx="3098100" cy="3703200"/>
          </a:xfrm>
          <a:prstGeom prst="roundRect">
            <a:avLst>
              <a:gd fmla="val 4405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1" name="Google Shape;381;p26"/>
          <p:cNvSpPr txBox="1"/>
          <p:nvPr/>
        </p:nvSpPr>
        <p:spPr>
          <a:xfrm>
            <a:off x="2568793" y="1328400"/>
            <a:ext cx="2229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ЧТО БЫЛО</a:t>
            </a:r>
            <a:endParaRPr b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2" name="Google Shape;382;p26"/>
          <p:cNvSpPr txBox="1"/>
          <p:nvPr/>
        </p:nvSpPr>
        <p:spPr>
          <a:xfrm>
            <a:off x="2568796" y="1775675"/>
            <a:ext cx="2822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</a:t>
            </a: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рограммное обеспечение, сервер, модуль онлайн бронирования и channel manager не в облачном, а в стационарном варианте обходились отелю 1 649 956 рублей в первый год и 1 012 773 рублей во все последующие годы владения системой.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3" name="Google Shape;383;p26"/>
          <p:cNvSpPr txBox="1"/>
          <p:nvPr/>
        </p:nvSpPr>
        <p:spPr>
          <a:xfrm>
            <a:off x="2593251" y="2743175"/>
            <a:ext cx="2773200" cy="21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Подробнее:</a:t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Серверное оборудование: Сервер HP Proliant DL380 gen9 12LFF – 186 480 руб.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Программное обеспечение: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Лицензия MS SQL – 182 347 руб.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Windows Server Standard 2019. Лицензия 61 456 руб.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Лицензия PMS на 10 пользователей – 206 900 руб.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Системный администратор сервера и базы данных – 84 000 руб./год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Модуль онлайн бронирования для сайта – 892 773 руб./год (4% от суммы бронирований).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Channel manager: 36 000 руб./год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4" name="Google Shape;384;p26"/>
          <p:cNvSpPr/>
          <p:nvPr/>
        </p:nvSpPr>
        <p:spPr>
          <a:xfrm>
            <a:off x="5701367" y="1258725"/>
            <a:ext cx="3292200" cy="3703200"/>
          </a:xfrm>
          <a:prstGeom prst="roundRect">
            <a:avLst>
              <a:gd fmla="val 4405" name="adj"/>
            </a:avLst>
          </a:prstGeom>
          <a:solidFill>
            <a:schemeClr val="accen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5" name="Google Shape;385;p26"/>
          <p:cNvSpPr txBox="1"/>
          <p:nvPr/>
        </p:nvSpPr>
        <p:spPr>
          <a:xfrm>
            <a:off x="2568796" y="351075"/>
            <a:ext cx="30276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Подмосковный отель (150 номеров)</a:t>
            </a: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основной поток бронирований - с сайта гостиницы, 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отдел продаж работает удаленно</a:t>
            </a:r>
            <a:endParaRPr sz="1100"/>
          </a:p>
        </p:txBody>
      </p:sp>
      <p:cxnSp>
        <p:nvCxnSpPr>
          <p:cNvPr id="386" name="Google Shape;386;p26"/>
          <p:cNvCxnSpPr/>
          <p:nvPr/>
        </p:nvCxnSpPr>
        <p:spPr>
          <a:xfrm>
            <a:off x="2679400" y="1737400"/>
            <a:ext cx="586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7" name="Google Shape;387;p26"/>
          <p:cNvCxnSpPr/>
          <p:nvPr/>
        </p:nvCxnSpPr>
        <p:spPr>
          <a:xfrm>
            <a:off x="5934550" y="1737400"/>
            <a:ext cx="586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88" name="Google Shape;38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1800" y="976725"/>
            <a:ext cx="586801" cy="586801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6"/>
          <p:cNvSpPr txBox="1"/>
          <p:nvPr/>
        </p:nvSpPr>
        <p:spPr>
          <a:xfrm>
            <a:off x="5912801" y="1328400"/>
            <a:ext cx="1197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ЧТО СТАЛО</a:t>
            </a:r>
            <a:endParaRPr b="1"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0" name="Google Shape;390;p26"/>
          <p:cNvSpPr txBox="1"/>
          <p:nvPr/>
        </p:nvSpPr>
        <p:spPr>
          <a:xfrm>
            <a:off x="5912801" y="1775675"/>
            <a:ext cx="2664000" cy="18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Сто</a:t>
            </a:r>
            <a:r>
              <a:rPr lang="ru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имость поставки облачной системы составила: PMS Shelter Cloud + Channel Manager + Модуль онлайн бронирования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= 72 900 за 1 год.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Общая стоимость решения уменьшилась</a:t>
            </a:r>
            <a:endParaRPr b="1"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20 раз.</a:t>
            </a:r>
            <a:r>
              <a:rPr lang="ru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ru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Стоимость прямых бронирований уменьшилась в 25 раз.</a:t>
            </a:r>
            <a:endParaRPr b="1"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Отдел продаж работает удаленно в единой PMS системе за счет настроенной интеграции с AmoCRM</a:t>
            </a:r>
            <a:endParaRPr b="1"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1" name="Google Shape;391;p26"/>
          <p:cNvSpPr txBox="1"/>
          <p:nvPr/>
        </p:nvSpPr>
        <p:spPr>
          <a:xfrm>
            <a:off x="5912801" y="3548025"/>
            <a:ext cx="27072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При этом: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облачной PMS доступны другие модули: электронные замки, AmoCRM,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1С Бухгалтерия, сканер паспортов Regula, онлайн передача данных в ФМС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2" name="Google Shape;392;p26"/>
          <p:cNvSpPr txBox="1"/>
          <p:nvPr/>
        </p:nvSpPr>
        <p:spPr>
          <a:xfrm>
            <a:off x="5800500" y="362625"/>
            <a:ext cx="31932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Задача: </a:t>
            </a: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запустить работу бэк-офиса и удаленного отдела продаж в единой программе, минимизировав издержки на прямые бронирования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7"/>
          <p:cNvSpPr/>
          <p:nvPr/>
        </p:nvSpPr>
        <p:spPr>
          <a:xfrm>
            <a:off x="4530775" y="755813"/>
            <a:ext cx="3650700" cy="3650700"/>
          </a:xfrm>
          <a:prstGeom prst="ellipse">
            <a:avLst/>
          </a:prstGeom>
          <a:noFill/>
          <a:ln cap="flat" cmpd="sng" w="228600">
            <a:solidFill>
              <a:srgbClr val="D0DDF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8" name="Google Shape;398;p27"/>
          <p:cNvSpPr/>
          <p:nvPr/>
        </p:nvSpPr>
        <p:spPr>
          <a:xfrm>
            <a:off x="0" y="25"/>
            <a:ext cx="5566500" cy="51435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9" name="Google Shape;399;p27"/>
          <p:cNvSpPr txBox="1"/>
          <p:nvPr/>
        </p:nvSpPr>
        <p:spPr>
          <a:xfrm>
            <a:off x="320800" y="21397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SHELTER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0" name="Google Shape;400;p27"/>
          <p:cNvSpPr txBox="1"/>
          <p:nvPr/>
        </p:nvSpPr>
        <p:spPr>
          <a:xfrm>
            <a:off x="320800" y="458482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15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1" name="Google Shape;401;p27"/>
          <p:cNvSpPr txBox="1"/>
          <p:nvPr/>
        </p:nvSpPr>
        <p:spPr>
          <a:xfrm>
            <a:off x="320800" y="878800"/>
            <a:ext cx="3226200" cy="13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Алгоритм внедрения PMS Shelter Cloud 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2" name="Google Shape;402;p27"/>
          <p:cNvSpPr/>
          <p:nvPr/>
        </p:nvSpPr>
        <p:spPr>
          <a:xfrm>
            <a:off x="3310100" y="182800"/>
            <a:ext cx="3909300" cy="537000"/>
          </a:xfrm>
          <a:prstGeom prst="roundRect">
            <a:avLst>
              <a:gd fmla="val 20894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3" name="Google Shape;403;p27"/>
          <p:cNvSpPr txBox="1"/>
          <p:nvPr/>
        </p:nvSpPr>
        <p:spPr>
          <a:xfrm>
            <a:off x="3958600" y="322950"/>
            <a:ext cx="2822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 оставляете заявку у нас или наших дилеров 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4" name="Google Shape;404;p27"/>
          <p:cNvSpPr/>
          <p:nvPr/>
        </p:nvSpPr>
        <p:spPr>
          <a:xfrm>
            <a:off x="3310100" y="791332"/>
            <a:ext cx="3909300" cy="537000"/>
          </a:xfrm>
          <a:prstGeom prst="roundRect">
            <a:avLst>
              <a:gd fmla="val 20894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5" name="Google Shape;405;p27"/>
          <p:cNvSpPr txBox="1"/>
          <p:nvPr/>
        </p:nvSpPr>
        <p:spPr>
          <a:xfrm>
            <a:off x="3958600" y="764338"/>
            <a:ext cx="31098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Мы проводим презентацию продукта в режиме онлайн: определяем ваши потребности, подбираем необходимые сервисы 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6" name="Google Shape;406;p27"/>
          <p:cNvSpPr/>
          <p:nvPr/>
        </p:nvSpPr>
        <p:spPr>
          <a:xfrm>
            <a:off x="3310100" y="1399864"/>
            <a:ext cx="3909300" cy="537000"/>
          </a:xfrm>
          <a:prstGeom prst="roundRect">
            <a:avLst>
              <a:gd fmla="val 20894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7" name="Google Shape;407;p27"/>
          <p:cNvSpPr/>
          <p:nvPr/>
        </p:nvSpPr>
        <p:spPr>
          <a:xfrm>
            <a:off x="3310100" y="2008396"/>
            <a:ext cx="3909300" cy="537000"/>
          </a:xfrm>
          <a:prstGeom prst="roundRect">
            <a:avLst>
              <a:gd fmla="val 20894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8" name="Google Shape;408;p27"/>
          <p:cNvSpPr/>
          <p:nvPr/>
        </p:nvSpPr>
        <p:spPr>
          <a:xfrm>
            <a:off x="3310100" y="2616929"/>
            <a:ext cx="3909300" cy="537000"/>
          </a:xfrm>
          <a:prstGeom prst="roundRect">
            <a:avLst>
              <a:gd fmla="val 20894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9" name="Google Shape;409;p27"/>
          <p:cNvSpPr/>
          <p:nvPr/>
        </p:nvSpPr>
        <p:spPr>
          <a:xfrm>
            <a:off x="3310100" y="3225461"/>
            <a:ext cx="3909300" cy="537000"/>
          </a:xfrm>
          <a:prstGeom prst="roundRect">
            <a:avLst>
              <a:gd fmla="val 20894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0" name="Google Shape;410;p27"/>
          <p:cNvSpPr/>
          <p:nvPr/>
        </p:nvSpPr>
        <p:spPr>
          <a:xfrm>
            <a:off x="3310100" y="3833993"/>
            <a:ext cx="3909300" cy="537000"/>
          </a:xfrm>
          <a:prstGeom prst="roundRect">
            <a:avLst>
              <a:gd fmla="val 20894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1" name="Google Shape;411;p27"/>
          <p:cNvSpPr txBox="1"/>
          <p:nvPr/>
        </p:nvSpPr>
        <p:spPr>
          <a:xfrm>
            <a:off x="3958600" y="1427163"/>
            <a:ext cx="31098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Предоставляем вам полнофункциональный демо-доступ на 14 дней к выбранным сервисам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2" name="Google Shape;412;p27"/>
          <p:cNvSpPr txBox="1"/>
          <p:nvPr/>
        </p:nvSpPr>
        <p:spPr>
          <a:xfrm>
            <a:off x="3958600" y="2052200"/>
            <a:ext cx="28221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 тестируете возможности, мы отвечаем на ваши вопросы 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3" name="Google Shape;413;p27"/>
          <p:cNvSpPr txBox="1"/>
          <p:nvPr/>
        </p:nvSpPr>
        <p:spPr>
          <a:xfrm>
            <a:off x="3958600" y="2679000"/>
            <a:ext cx="28221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Мы принимаем от вас оплату за выбранную конфигурацию системы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4" name="Google Shape;414;p27"/>
          <p:cNvSpPr txBox="1"/>
          <p:nvPr/>
        </p:nvSpPr>
        <p:spPr>
          <a:xfrm>
            <a:off x="3958600" y="3340050"/>
            <a:ext cx="2822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</a:t>
            </a: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роводим обучение ваших сотрудников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5" name="Google Shape;415;p27"/>
          <p:cNvSpPr txBox="1"/>
          <p:nvPr/>
        </p:nvSpPr>
        <p:spPr>
          <a:xfrm>
            <a:off x="3958600" y="3940950"/>
            <a:ext cx="2822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 начинаете работу с системой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6" name="Google Shape;416;p27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27"/>
          <p:cNvSpPr/>
          <p:nvPr/>
        </p:nvSpPr>
        <p:spPr>
          <a:xfrm>
            <a:off x="3310100" y="4442525"/>
            <a:ext cx="3909300" cy="537000"/>
          </a:xfrm>
          <a:prstGeom prst="roundRect">
            <a:avLst>
              <a:gd fmla="val 20894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8" name="Google Shape;418;p27"/>
          <p:cNvSpPr txBox="1"/>
          <p:nvPr/>
        </p:nvSpPr>
        <p:spPr>
          <a:xfrm>
            <a:off x="3958600" y="4483500"/>
            <a:ext cx="30711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Наша техподдержка (или техподдержка дилера в вашем регионе) на связи круглосуточно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9" name="Google Shape;41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4282" y="301888"/>
            <a:ext cx="349925" cy="34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4282" y="884875"/>
            <a:ext cx="349925" cy="34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4282" y="1493400"/>
            <a:ext cx="349925" cy="34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4282" y="2101937"/>
            <a:ext cx="349925" cy="34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44282" y="2710450"/>
            <a:ext cx="349925" cy="349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44282" y="3319000"/>
            <a:ext cx="349925" cy="34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19145" y="3902387"/>
            <a:ext cx="400200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44282" y="4536075"/>
            <a:ext cx="349925" cy="34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F"/>
        </a:solid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8"/>
          <p:cNvSpPr/>
          <p:nvPr/>
        </p:nvSpPr>
        <p:spPr>
          <a:xfrm>
            <a:off x="-376475" y="3241775"/>
            <a:ext cx="2482200" cy="2482200"/>
          </a:xfrm>
          <a:prstGeom prst="ellipse">
            <a:avLst/>
          </a:prstGeom>
          <a:noFill/>
          <a:ln cap="flat" cmpd="sng" w="228600">
            <a:solidFill>
              <a:srgbClr val="D0DDF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2" name="Google Shape;432;p28"/>
          <p:cNvSpPr/>
          <p:nvPr/>
        </p:nvSpPr>
        <p:spPr>
          <a:xfrm>
            <a:off x="474625" y="1176325"/>
            <a:ext cx="3184500" cy="31350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3" name="Google Shape;433;p28"/>
          <p:cNvSpPr/>
          <p:nvPr/>
        </p:nvSpPr>
        <p:spPr>
          <a:xfrm>
            <a:off x="5022700" y="-966550"/>
            <a:ext cx="4526700" cy="4526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4" name="Google Shape;434;p28"/>
          <p:cNvSpPr txBox="1"/>
          <p:nvPr/>
        </p:nvSpPr>
        <p:spPr>
          <a:xfrm>
            <a:off x="320800" y="21397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SHELTER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5" name="Google Shape;435;p28"/>
          <p:cNvSpPr txBox="1"/>
          <p:nvPr/>
        </p:nvSpPr>
        <p:spPr>
          <a:xfrm>
            <a:off x="320800" y="458482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16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6" name="Google Shape;436;p28"/>
          <p:cNvSpPr txBox="1"/>
          <p:nvPr/>
        </p:nvSpPr>
        <p:spPr>
          <a:xfrm>
            <a:off x="659125" y="1481763"/>
            <a:ext cx="3000000" cy="9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Продуктовая линейка Shelter</a:t>
            </a:r>
            <a:endParaRPr b="1" sz="23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7" name="Google Shape;437;p28"/>
          <p:cNvSpPr txBox="1"/>
          <p:nvPr/>
        </p:nvSpPr>
        <p:spPr>
          <a:xfrm>
            <a:off x="659125" y="2678388"/>
            <a:ext cx="2627400" cy="13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Вся продуктовая линейка от одного вендора - залог качества услуг и взаимного успеха. 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Автоматизируем объекты</a:t>
            </a:r>
            <a:endParaRPr b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 апартаментов до крупных сетевых гостиниц </a:t>
            </a:r>
            <a:endParaRPr b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8" name="Google Shape;438;p28"/>
          <p:cNvSpPr/>
          <p:nvPr/>
        </p:nvSpPr>
        <p:spPr>
          <a:xfrm>
            <a:off x="7147494" y="1176325"/>
            <a:ext cx="1567500" cy="15156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9" name="Google Shape;439;p28"/>
          <p:cNvSpPr/>
          <p:nvPr/>
        </p:nvSpPr>
        <p:spPr>
          <a:xfrm>
            <a:off x="5511184" y="1176325"/>
            <a:ext cx="1567500" cy="15156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0" name="Google Shape;440;p28"/>
          <p:cNvSpPr/>
          <p:nvPr/>
        </p:nvSpPr>
        <p:spPr>
          <a:xfrm>
            <a:off x="3874875" y="1176325"/>
            <a:ext cx="1567500" cy="15156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28"/>
          <p:cNvSpPr/>
          <p:nvPr/>
        </p:nvSpPr>
        <p:spPr>
          <a:xfrm>
            <a:off x="7147481" y="2795825"/>
            <a:ext cx="1567500" cy="15156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28"/>
          <p:cNvSpPr/>
          <p:nvPr/>
        </p:nvSpPr>
        <p:spPr>
          <a:xfrm>
            <a:off x="5511172" y="2795825"/>
            <a:ext cx="1567500" cy="15156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8"/>
          <p:cNvSpPr/>
          <p:nvPr/>
        </p:nvSpPr>
        <p:spPr>
          <a:xfrm>
            <a:off x="3874862" y="2795825"/>
            <a:ext cx="1567500" cy="15156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4" name="Google Shape;444;p28"/>
          <p:cNvSpPr txBox="1"/>
          <p:nvPr/>
        </p:nvSpPr>
        <p:spPr>
          <a:xfrm>
            <a:off x="3993200" y="2099250"/>
            <a:ext cx="12984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Shelter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5C91F9"/>
                </a:solidFill>
                <a:latin typeface="Montserrat"/>
                <a:ea typeface="Montserrat"/>
                <a:cs typeface="Montserrat"/>
                <a:sym typeface="Montserrat"/>
              </a:rPr>
              <a:t>PR</a:t>
            </a:r>
            <a:r>
              <a:rPr b="1" lang="ru" sz="1100">
                <a:solidFill>
                  <a:srgbClr val="5C91F9"/>
                </a:solidFill>
              </a:rPr>
              <a:t>O</a:t>
            </a:r>
            <a:endParaRPr b="1" sz="1500">
              <a:solidFill>
                <a:srgbClr val="5C91F9"/>
              </a:solidFill>
            </a:endParaRPr>
          </a:p>
        </p:txBody>
      </p:sp>
      <p:sp>
        <p:nvSpPr>
          <p:cNvPr id="445" name="Google Shape;445;p28"/>
          <p:cNvSpPr txBox="1"/>
          <p:nvPr/>
        </p:nvSpPr>
        <p:spPr>
          <a:xfrm>
            <a:off x="7392150" y="2099250"/>
            <a:ext cx="7881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Shelter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5C91F9"/>
                </a:solidFill>
                <a:latin typeface="Montserrat"/>
                <a:ea typeface="Montserrat"/>
                <a:cs typeface="Montserrat"/>
                <a:sym typeface="Montserrat"/>
              </a:rPr>
              <a:t>Cloud</a:t>
            </a:r>
            <a:endParaRPr b="1" sz="1100">
              <a:solidFill>
                <a:srgbClr val="5C91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6" name="Google Shape;446;p28"/>
          <p:cNvSpPr txBox="1"/>
          <p:nvPr/>
        </p:nvSpPr>
        <p:spPr>
          <a:xfrm>
            <a:off x="5693638" y="2099250"/>
            <a:ext cx="7881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Shelter </a:t>
            </a:r>
            <a:r>
              <a:rPr b="1" lang="ru" sz="1100">
                <a:solidFill>
                  <a:srgbClr val="5C91F9"/>
                </a:solidFill>
                <a:latin typeface="Montserrat"/>
                <a:ea typeface="Montserrat"/>
                <a:cs typeface="Montserrat"/>
                <a:sym typeface="Montserrat"/>
              </a:rPr>
              <a:t>Lite </a:t>
            </a:r>
            <a:endParaRPr b="1" sz="1100">
              <a:solidFill>
                <a:srgbClr val="5C91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28"/>
          <p:cNvSpPr txBox="1"/>
          <p:nvPr/>
        </p:nvSpPr>
        <p:spPr>
          <a:xfrm>
            <a:off x="7392150" y="3483825"/>
            <a:ext cx="10782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Connect</a:t>
            </a:r>
            <a:r>
              <a:rPr b="1" lang="ru" sz="1100">
                <a:solidFill>
                  <a:srgbClr val="5C91F9"/>
                </a:solidFill>
                <a:latin typeface="Montserrat"/>
                <a:ea typeface="Montserrat"/>
                <a:cs typeface="Montserrat"/>
                <a:sym typeface="Montserrat"/>
              </a:rPr>
              <a:t> One</a:t>
            </a:r>
            <a:endParaRPr b="1" sz="1100">
              <a:solidFill>
                <a:srgbClr val="5C91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8" name="Google Shape;448;p28"/>
          <p:cNvSpPr txBox="1"/>
          <p:nvPr/>
        </p:nvSpPr>
        <p:spPr>
          <a:xfrm>
            <a:off x="5693638" y="3483825"/>
            <a:ext cx="1008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Shelter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5C91F9"/>
                </a:solidFill>
                <a:latin typeface="Montserrat"/>
                <a:ea typeface="Montserrat"/>
                <a:cs typeface="Montserrat"/>
                <a:sym typeface="Montserrat"/>
              </a:rPr>
              <a:t>Медицина </a:t>
            </a:r>
            <a:endParaRPr b="1" sz="1100">
              <a:solidFill>
                <a:srgbClr val="5C91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9" name="Google Shape;44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9400" y="1387350"/>
            <a:ext cx="674925" cy="67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8"/>
          <p:cNvPicPr preferRelativeResize="0"/>
          <p:nvPr/>
        </p:nvPicPr>
        <p:blipFill rotWithShape="1">
          <a:blip r:embed="rId4">
            <a:alphaModFix/>
          </a:blip>
          <a:srcRect b="0" l="14361" r="0" t="0"/>
          <a:stretch/>
        </p:blipFill>
        <p:spPr>
          <a:xfrm>
            <a:off x="5806802" y="1330775"/>
            <a:ext cx="674925" cy="78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2150" y="1387350"/>
            <a:ext cx="674925" cy="67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93638" y="2935125"/>
            <a:ext cx="548700" cy="5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92150" y="2872025"/>
            <a:ext cx="611800" cy="61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69400" y="2903575"/>
            <a:ext cx="611800" cy="6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28"/>
          <p:cNvSpPr txBox="1"/>
          <p:nvPr/>
        </p:nvSpPr>
        <p:spPr>
          <a:xfrm>
            <a:off x="3993200" y="3483825"/>
            <a:ext cx="14832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Channel Manager</a:t>
            </a:r>
            <a:endParaRPr b="1" sz="1100">
              <a:solidFill>
                <a:srgbClr val="5C91F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5C91F9"/>
                </a:solidFill>
                <a:latin typeface="Montserrat"/>
                <a:ea typeface="Montserrat"/>
                <a:cs typeface="Montserrat"/>
                <a:sym typeface="Montserrat"/>
              </a:rPr>
              <a:t>+ Модуль</a:t>
            </a:r>
            <a:endParaRPr b="1" sz="1100">
              <a:solidFill>
                <a:srgbClr val="5C91F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5C91F9"/>
                </a:solidFill>
                <a:latin typeface="Montserrat"/>
                <a:ea typeface="Montserrat"/>
                <a:cs typeface="Montserrat"/>
                <a:sym typeface="Montserrat"/>
              </a:rPr>
              <a:t>бронирования</a:t>
            </a:r>
            <a:endParaRPr b="1" sz="1100">
              <a:solidFill>
                <a:srgbClr val="5C91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C91F9"/>
        </a:solidFill>
      </p:bgPr>
    </p:bg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9"/>
          <p:cNvSpPr/>
          <p:nvPr/>
        </p:nvSpPr>
        <p:spPr>
          <a:xfrm>
            <a:off x="5169400" y="768575"/>
            <a:ext cx="3650700" cy="3650700"/>
          </a:xfrm>
          <a:prstGeom prst="ellipse">
            <a:avLst/>
          </a:prstGeom>
          <a:noFill/>
          <a:ln cap="flat" cmpd="sng" w="228600">
            <a:solidFill>
              <a:srgbClr val="D0DDF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1" name="Google Shape;461;p29"/>
          <p:cNvSpPr txBox="1"/>
          <p:nvPr/>
        </p:nvSpPr>
        <p:spPr>
          <a:xfrm>
            <a:off x="320800" y="21397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SHELTER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2" name="Google Shape;462;p29"/>
          <p:cNvSpPr txBox="1"/>
          <p:nvPr/>
        </p:nvSpPr>
        <p:spPr>
          <a:xfrm>
            <a:off x="320800" y="458482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21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3" name="Google Shape;463;p29"/>
          <p:cNvSpPr/>
          <p:nvPr/>
        </p:nvSpPr>
        <p:spPr>
          <a:xfrm>
            <a:off x="0" y="3253500"/>
            <a:ext cx="9144000" cy="1890000"/>
          </a:xfrm>
          <a:prstGeom prst="rect">
            <a:avLst/>
          </a:prstGeom>
          <a:solidFill>
            <a:srgbClr val="D0DD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4" name="Google Shape;464;p29"/>
          <p:cNvSpPr txBox="1"/>
          <p:nvPr/>
        </p:nvSpPr>
        <p:spPr>
          <a:xfrm>
            <a:off x="320800" y="677800"/>
            <a:ext cx="2949900" cy="9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Продуктовая 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линейка Shelter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5" name="Google Shape;465;p29"/>
          <p:cNvSpPr/>
          <p:nvPr/>
        </p:nvSpPr>
        <p:spPr>
          <a:xfrm>
            <a:off x="4202825" y="1742800"/>
            <a:ext cx="1807200" cy="27990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29"/>
          <p:cNvSpPr/>
          <p:nvPr/>
        </p:nvSpPr>
        <p:spPr>
          <a:xfrm>
            <a:off x="2316254" y="1742924"/>
            <a:ext cx="1807200" cy="27990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29"/>
          <p:cNvSpPr/>
          <p:nvPr/>
        </p:nvSpPr>
        <p:spPr>
          <a:xfrm>
            <a:off x="6089279" y="1742924"/>
            <a:ext cx="1807200" cy="27990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8" name="Google Shape;468;p29"/>
          <p:cNvSpPr/>
          <p:nvPr/>
        </p:nvSpPr>
        <p:spPr>
          <a:xfrm>
            <a:off x="429800" y="1742800"/>
            <a:ext cx="1807200" cy="27990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29"/>
          <p:cNvSpPr txBox="1"/>
          <p:nvPr/>
        </p:nvSpPr>
        <p:spPr>
          <a:xfrm>
            <a:off x="320800" y="458482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17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0" name="Google Shape;470;p29"/>
          <p:cNvSpPr txBox="1"/>
          <p:nvPr/>
        </p:nvSpPr>
        <p:spPr>
          <a:xfrm>
            <a:off x="549825" y="1874850"/>
            <a:ext cx="12984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Shelter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5C91F9"/>
                </a:solidFill>
                <a:latin typeface="Montserrat"/>
                <a:ea typeface="Montserrat"/>
                <a:cs typeface="Montserrat"/>
                <a:sym typeface="Montserrat"/>
              </a:rPr>
              <a:t>PR</a:t>
            </a:r>
            <a:r>
              <a:rPr b="1" lang="ru" sz="1100">
                <a:solidFill>
                  <a:srgbClr val="5C91F9"/>
                </a:solidFill>
              </a:rPr>
              <a:t>O</a:t>
            </a:r>
            <a:endParaRPr b="1" sz="1100">
              <a:solidFill>
                <a:srgbClr val="5C91F9"/>
              </a:solidFill>
            </a:endParaRPr>
          </a:p>
        </p:txBody>
      </p:sp>
      <p:sp>
        <p:nvSpPr>
          <p:cNvPr id="471" name="Google Shape;471;p29"/>
          <p:cNvSpPr txBox="1"/>
          <p:nvPr/>
        </p:nvSpPr>
        <p:spPr>
          <a:xfrm>
            <a:off x="4305775" y="1874850"/>
            <a:ext cx="1056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Shelter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5C91F9"/>
                </a:solidFill>
                <a:latin typeface="Montserrat"/>
                <a:ea typeface="Montserrat"/>
                <a:cs typeface="Montserrat"/>
                <a:sym typeface="Montserrat"/>
              </a:rPr>
              <a:t>Cloud</a:t>
            </a:r>
            <a:endParaRPr b="1" sz="1100">
              <a:solidFill>
                <a:srgbClr val="5C91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2" name="Google Shape;472;p29"/>
          <p:cNvSpPr txBox="1"/>
          <p:nvPr/>
        </p:nvSpPr>
        <p:spPr>
          <a:xfrm>
            <a:off x="2472180" y="1874850"/>
            <a:ext cx="11067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Shelter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5C91F9"/>
                </a:solidFill>
                <a:latin typeface="Montserrat"/>
                <a:ea typeface="Montserrat"/>
                <a:cs typeface="Montserrat"/>
                <a:sym typeface="Montserrat"/>
              </a:rPr>
              <a:t>Lite </a:t>
            </a:r>
            <a:endParaRPr b="1" sz="1100">
              <a:solidFill>
                <a:srgbClr val="5C91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3" name="Google Shape;473;p29"/>
          <p:cNvSpPr txBox="1"/>
          <p:nvPr/>
        </p:nvSpPr>
        <p:spPr>
          <a:xfrm>
            <a:off x="549825" y="2883813"/>
            <a:ext cx="1530000" cy="12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Стационарная PMS система для крупных объектов и сетей: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баз отдыха, гостиниц, загородных отелей, санаториев, пансионатов </a:t>
            </a:r>
            <a:endParaRPr sz="1200"/>
          </a:p>
        </p:txBody>
      </p:sp>
      <p:sp>
        <p:nvSpPr>
          <p:cNvPr id="474" name="Google Shape;474;p29"/>
          <p:cNvSpPr txBox="1"/>
          <p:nvPr/>
        </p:nvSpPr>
        <p:spPr>
          <a:xfrm>
            <a:off x="4305775" y="2883813"/>
            <a:ext cx="13809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Облачная система управления отелем, хостелом или апартаментами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5" name="Google Shape;475;p29"/>
          <p:cNvSpPr txBox="1"/>
          <p:nvPr/>
        </p:nvSpPr>
        <p:spPr>
          <a:xfrm>
            <a:off x="2472174" y="2883813"/>
            <a:ext cx="1587000" cy="11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Стационарная система для быстрого старта мини-отелей с номерным фондом до 35 номеров (усеченная версия Shelter PRO)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6" name="Google Shape;476;p29"/>
          <p:cNvSpPr txBox="1"/>
          <p:nvPr/>
        </p:nvSpPr>
        <p:spPr>
          <a:xfrm>
            <a:off x="6253150" y="1874850"/>
            <a:ext cx="1483200" cy="9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Channel </a:t>
            </a:r>
            <a:r>
              <a:rPr b="1" lang="ru" sz="1100">
                <a:solidFill>
                  <a:srgbClr val="5C91F9"/>
                </a:solidFill>
                <a:latin typeface="Montserrat"/>
                <a:ea typeface="Montserrat"/>
                <a:cs typeface="Montserrat"/>
                <a:sym typeface="Montserrat"/>
              </a:rPr>
              <a:t>Manager</a:t>
            </a:r>
            <a:endParaRPr b="1" sz="1100">
              <a:solidFill>
                <a:srgbClr val="5C91F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5C91F9"/>
                </a:solidFill>
                <a:latin typeface="Montserrat"/>
                <a:ea typeface="Montserrat"/>
                <a:cs typeface="Montserrat"/>
                <a:sym typeface="Montserrat"/>
              </a:rPr>
              <a:t>+ </a:t>
            </a:r>
            <a:r>
              <a:rPr b="1" lang="ru" sz="1100">
                <a:solidFill>
                  <a:srgbClr val="5C91F9"/>
                </a:solidFill>
                <a:latin typeface="Montserrat"/>
                <a:ea typeface="Montserrat"/>
                <a:cs typeface="Montserrat"/>
                <a:sym typeface="Montserrat"/>
              </a:rPr>
              <a:t>Модуль</a:t>
            </a:r>
            <a:endParaRPr b="1" sz="1100">
              <a:solidFill>
                <a:srgbClr val="5C91F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5C91F9"/>
                </a:solidFill>
                <a:latin typeface="Montserrat"/>
                <a:ea typeface="Montserrat"/>
                <a:cs typeface="Montserrat"/>
                <a:sym typeface="Montserrat"/>
              </a:rPr>
              <a:t>бронирования для сайта</a:t>
            </a:r>
            <a:endParaRPr b="1" sz="1100">
              <a:solidFill>
                <a:srgbClr val="5C91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7" name="Google Shape;477;p29"/>
          <p:cNvSpPr txBox="1"/>
          <p:nvPr/>
        </p:nvSpPr>
        <p:spPr>
          <a:xfrm>
            <a:off x="6253150" y="2883813"/>
            <a:ext cx="1380900" cy="11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Облачные модули, которые повышают онлайн-продажи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интегрируются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 стационарной и облачной PMS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78" name="Google Shape;478;p29"/>
          <p:cNvCxnSpPr/>
          <p:nvPr/>
        </p:nvCxnSpPr>
        <p:spPr>
          <a:xfrm>
            <a:off x="626025" y="2846850"/>
            <a:ext cx="483300" cy="0"/>
          </a:xfrm>
          <a:prstGeom prst="straightConnector1">
            <a:avLst/>
          </a:prstGeom>
          <a:noFill/>
          <a:ln cap="flat" cmpd="sng" w="19050">
            <a:solidFill>
              <a:srgbClr val="5C91F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9" name="Google Shape;479;p29"/>
          <p:cNvCxnSpPr/>
          <p:nvPr/>
        </p:nvCxnSpPr>
        <p:spPr>
          <a:xfrm>
            <a:off x="2567800" y="2846850"/>
            <a:ext cx="483300" cy="0"/>
          </a:xfrm>
          <a:prstGeom prst="straightConnector1">
            <a:avLst/>
          </a:prstGeom>
          <a:noFill/>
          <a:ln cap="flat" cmpd="sng" w="19050">
            <a:solidFill>
              <a:srgbClr val="5C91F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0" name="Google Shape;480;p29"/>
          <p:cNvCxnSpPr/>
          <p:nvPr/>
        </p:nvCxnSpPr>
        <p:spPr>
          <a:xfrm>
            <a:off x="4384325" y="2846850"/>
            <a:ext cx="483300" cy="0"/>
          </a:xfrm>
          <a:prstGeom prst="straightConnector1">
            <a:avLst/>
          </a:prstGeom>
          <a:noFill/>
          <a:ln cap="flat" cmpd="sng" w="19050">
            <a:solidFill>
              <a:srgbClr val="5C91F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1" name="Google Shape;481;p29"/>
          <p:cNvCxnSpPr/>
          <p:nvPr/>
        </p:nvCxnSpPr>
        <p:spPr>
          <a:xfrm>
            <a:off x="6357650" y="2846850"/>
            <a:ext cx="483300" cy="0"/>
          </a:xfrm>
          <a:prstGeom prst="straightConnector1">
            <a:avLst/>
          </a:prstGeom>
          <a:noFill/>
          <a:ln cap="flat" cmpd="sng" w="19050">
            <a:solidFill>
              <a:srgbClr val="5C91F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30"/>
          <p:cNvPicPr preferRelativeResize="0"/>
          <p:nvPr/>
        </p:nvPicPr>
        <p:blipFill rotWithShape="1">
          <a:blip r:embed="rId3">
            <a:alphaModFix/>
          </a:blip>
          <a:srcRect b="0" l="0" r="9280" t="0"/>
          <a:stretch/>
        </p:blipFill>
        <p:spPr>
          <a:xfrm>
            <a:off x="2144875" y="0"/>
            <a:ext cx="69991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30"/>
          <p:cNvSpPr/>
          <p:nvPr/>
        </p:nvSpPr>
        <p:spPr>
          <a:xfrm>
            <a:off x="0" y="0"/>
            <a:ext cx="3448200" cy="5143500"/>
          </a:xfrm>
          <a:prstGeom prst="rect">
            <a:avLst/>
          </a:prstGeom>
          <a:solidFill>
            <a:srgbClr val="5C91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30"/>
          <p:cNvSpPr/>
          <p:nvPr/>
        </p:nvSpPr>
        <p:spPr>
          <a:xfrm>
            <a:off x="3111600" y="710675"/>
            <a:ext cx="2334000" cy="7389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9" name="Google Shape;489;p30"/>
          <p:cNvSpPr/>
          <p:nvPr/>
        </p:nvSpPr>
        <p:spPr>
          <a:xfrm>
            <a:off x="3111600" y="1505725"/>
            <a:ext cx="2334000" cy="7389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0" name="Google Shape;490;p30"/>
          <p:cNvSpPr/>
          <p:nvPr/>
        </p:nvSpPr>
        <p:spPr>
          <a:xfrm>
            <a:off x="3111600" y="2300775"/>
            <a:ext cx="2334000" cy="7389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1" name="Google Shape;491;p30"/>
          <p:cNvSpPr/>
          <p:nvPr/>
        </p:nvSpPr>
        <p:spPr>
          <a:xfrm>
            <a:off x="3111600" y="3095825"/>
            <a:ext cx="2334000" cy="7389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2" name="Google Shape;492;p30"/>
          <p:cNvSpPr/>
          <p:nvPr/>
        </p:nvSpPr>
        <p:spPr>
          <a:xfrm>
            <a:off x="3111600" y="3890875"/>
            <a:ext cx="2334000" cy="7389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3" name="Google Shape;493;p30"/>
          <p:cNvSpPr txBox="1"/>
          <p:nvPr/>
        </p:nvSpPr>
        <p:spPr>
          <a:xfrm>
            <a:off x="320800" y="21397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Shelter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4" name="Google Shape;494;p30"/>
          <p:cNvSpPr txBox="1"/>
          <p:nvPr/>
        </p:nvSpPr>
        <p:spPr>
          <a:xfrm>
            <a:off x="320800" y="458482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18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5" name="Google Shape;495;p30"/>
          <p:cNvSpPr txBox="1"/>
          <p:nvPr/>
        </p:nvSpPr>
        <p:spPr>
          <a:xfrm>
            <a:off x="320800" y="1333138"/>
            <a:ext cx="3000000" cy="9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Shelter</a:t>
            </a:r>
            <a:endParaRPr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Медицина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6" name="Google Shape;496;p30"/>
          <p:cNvSpPr txBox="1"/>
          <p:nvPr/>
        </p:nvSpPr>
        <p:spPr>
          <a:xfrm>
            <a:off x="320800" y="2979375"/>
            <a:ext cx="27342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Стационарный модуль Shelter PRO, позволяющий автоматизировать процессы медицинского блока санатория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497" name="Google Shape;497;p30"/>
          <p:cNvSpPr txBox="1"/>
          <p:nvPr/>
        </p:nvSpPr>
        <p:spPr>
          <a:xfrm>
            <a:off x="3804550" y="1713613"/>
            <a:ext cx="1031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Расписание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8" name="Google Shape;498;p30"/>
          <p:cNvSpPr txBox="1"/>
          <p:nvPr/>
        </p:nvSpPr>
        <p:spPr>
          <a:xfrm>
            <a:off x="3804550" y="838925"/>
            <a:ext cx="10311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Электронные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медкарты </a:t>
            </a:r>
            <a:endParaRPr sz="1300"/>
          </a:p>
        </p:txBody>
      </p:sp>
      <p:sp>
        <p:nvSpPr>
          <p:cNvPr id="499" name="Google Shape;499;p30"/>
          <p:cNvSpPr txBox="1"/>
          <p:nvPr/>
        </p:nvSpPr>
        <p:spPr>
          <a:xfrm>
            <a:off x="3804550" y="3890875"/>
            <a:ext cx="19251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Настройка совместимости процедур и контроль последовательности назначений</a:t>
            </a:r>
            <a:endParaRPr sz="1300"/>
          </a:p>
        </p:txBody>
      </p:sp>
      <p:sp>
        <p:nvSpPr>
          <p:cNvPr id="500" name="Google Shape;500;p30"/>
          <p:cNvSpPr txBox="1"/>
          <p:nvPr/>
        </p:nvSpPr>
        <p:spPr>
          <a:xfrm>
            <a:off x="3804550" y="3224063"/>
            <a:ext cx="7614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Клубные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карты</a:t>
            </a:r>
            <a:endParaRPr sz="1300"/>
          </a:p>
        </p:txBody>
      </p:sp>
      <p:sp>
        <p:nvSpPr>
          <p:cNvPr id="501" name="Google Shape;501;p30"/>
          <p:cNvSpPr txBox="1"/>
          <p:nvPr/>
        </p:nvSpPr>
        <p:spPr>
          <a:xfrm>
            <a:off x="3804550" y="2429025"/>
            <a:ext cx="15375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Зачисление процедур на счет номера гостя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02" name="Google Shape;502;p30"/>
          <p:cNvCxnSpPr/>
          <p:nvPr/>
        </p:nvCxnSpPr>
        <p:spPr>
          <a:xfrm>
            <a:off x="483275" y="2318563"/>
            <a:ext cx="0" cy="621300"/>
          </a:xfrm>
          <a:prstGeom prst="straightConnector1">
            <a:avLst/>
          </a:prstGeom>
          <a:noFill/>
          <a:ln cap="flat" cmpd="sng" w="19050">
            <a:solidFill>
              <a:srgbClr val="FAFAFF"/>
            </a:solidFill>
            <a:prstDash val="solid"/>
            <a:round/>
            <a:headEnd len="med" w="med" type="none"/>
            <a:tailEnd len="med" w="med" type="oval"/>
          </a:ln>
        </p:spPr>
      </p:cxnSp>
      <p:pic>
        <p:nvPicPr>
          <p:cNvPr id="503" name="Google Shape;50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6875" y="830825"/>
            <a:ext cx="449400" cy="44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6875" y="1650475"/>
            <a:ext cx="449400" cy="44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9913" y="2435775"/>
            <a:ext cx="503325" cy="50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39913" y="3213613"/>
            <a:ext cx="503325" cy="50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66875" y="4060225"/>
            <a:ext cx="449400" cy="44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31"/>
          <p:cNvPicPr preferRelativeResize="0"/>
          <p:nvPr/>
        </p:nvPicPr>
        <p:blipFill rotWithShape="1">
          <a:blip r:embed="rId3">
            <a:alphaModFix amt="24000"/>
          </a:blip>
          <a:srcRect b="0" l="0" r="0" t="15661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31"/>
          <p:cNvSpPr/>
          <p:nvPr/>
        </p:nvSpPr>
        <p:spPr>
          <a:xfrm>
            <a:off x="4405600" y="0"/>
            <a:ext cx="4738500" cy="5143500"/>
          </a:xfrm>
          <a:prstGeom prst="rect">
            <a:avLst/>
          </a:prstGeom>
          <a:solidFill>
            <a:srgbClr val="D0DD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4" name="Google Shape;514;p31"/>
          <p:cNvSpPr/>
          <p:nvPr/>
        </p:nvSpPr>
        <p:spPr>
          <a:xfrm>
            <a:off x="320800" y="649800"/>
            <a:ext cx="4891800" cy="3899400"/>
          </a:xfrm>
          <a:prstGeom prst="roundRect">
            <a:avLst>
              <a:gd fmla="val 6378" name="adj"/>
            </a:avLst>
          </a:prstGeom>
          <a:solidFill>
            <a:srgbClr val="E0E0E0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5" name="Google Shape;515;p31"/>
          <p:cNvPicPr preferRelativeResize="0"/>
          <p:nvPr/>
        </p:nvPicPr>
        <p:blipFill rotWithShape="1">
          <a:blip r:embed="rId4">
            <a:alphaModFix/>
          </a:blip>
          <a:srcRect b="5195" l="0" r="0" t="0"/>
          <a:stretch/>
        </p:blipFill>
        <p:spPr>
          <a:xfrm>
            <a:off x="320800" y="1301700"/>
            <a:ext cx="4891800" cy="3247500"/>
          </a:xfrm>
          <a:prstGeom prst="roundRect">
            <a:avLst>
              <a:gd fmla="val 4631" name="adj"/>
            </a:avLst>
          </a:prstGeom>
          <a:noFill/>
          <a:ln>
            <a:noFill/>
          </a:ln>
        </p:spPr>
      </p:pic>
      <p:sp>
        <p:nvSpPr>
          <p:cNvPr id="516" name="Google Shape;516;p31"/>
          <p:cNvSpPr/>
          <p:nvPr/>
        </p:nvSpPr>
        <p:spPr>
          <a:xfrm>
            <a:off x="664525" y="866850"/>
            <a:ext cx="8227200" cy="595800"/>
          </a:xfrm>
          <a:prstGeom prst="roundRect">
            <a:avLst>
              <a:gd fmla="val 1882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31"/>
          <p:cNvSpPr txBox="1"/>
          <p:nvPr/>
        </p:nvSpPr>
        <p:spPr>
          <a:xfrm>
            <a:off x="320800" y="21397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SHELTER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8" name="Google Shape;518;p31"/>
          <p:cNvSpPr txBox="1"/>
          <p:nvPr/>
        </p:nvSpPr>
        <p:spPr>
          <a:xfrm>
            <a:off x="320800" y="458482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19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9" name="Google Shape;519;p31"/>
          <p:cNvSpPr txBox="1"/>
          <p:nvPr/>
        </p:nvSpPr>
        <p:spPr>
          <a:xfrm>
            <a:off x="1535750" y="895338"/>
            <a:ext cx="22491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rgbClr val="5C91F9"/>
                </a:solidFill>
                <a:latin typeface="Montserrat"/>
                <a:ea typeface="Montserrat"/>
                <a:cs typeface="Montserrat"/>
                <a:sym typeface="Montserrat"/>
              </a:rPr>
              <a:t>Connect One </a:t>
            </a:r>
            <a:endParaRPr sz="1100">
              <a:solidFill>
                <a:srgbClr val="5C91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0" name="Google Shape;520;p31"/>
          <p:cNvSpPr txBox="1"/>
          <p:nvPr/>
        </p:nvSpPr>
        <p:spPr>
          <a:xfrm>
            <a:off x="5974450" y="1844450"/>
            <a:ext cx="22491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Адаптивное веб-приложение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для коммуникации с гостями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1" name="Google Shape;521;p31"/>
          <p:cNvSpPr txBox="1"/>
          <p:nvPr/>
        </p:nvSpPr>
        <p:spPr>
          <a:xfrm>
            <a:off x="5997550" y="923550"/>
            <a:ext cx="28479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Современный консьерж-сервис для гостей.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Помогает подружить гостя с отелем  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2" name="Google Shape;522;p31"/>
          <p:cNvSpPr txBox="1"/>
          <p:nvPr/>
        </p:nvSpPr>
        <p:spPr>
          <a:xfrm>
            <a:off x="5974450" y="2708638"/>
            <a:ext cx="23559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Самостоятельная регистрация гостей в отеле через стационарный терминал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3" name="Google Shape;523;p31"/>
          <p:cNvSpPr txBox="1"/>
          <p:nvPr/>
        </p:nvSpPr>
        <p:spPr>
          <a:xfrm>
            <a:off x="5974450" y="3469125"/>
            <a:ext cx="28941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Вся информация об услугах на территории отеля. Возможность для гостей сделать заказ и записаться на любую услугу,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 для вас - повысить общий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чек их пребывания </a:t>
            </a:r>
            <a:endParaRPr/>
          </a:p>
        </p:txBody>
      </p:sp>
      <p:sp>
        <p:nvSpPr>
          <p:cNvPr id="524" name="Google Shape;524;p31"/>
          <p:cNvSpPr/>
          <p:nvPr/>
        </p:nvSpPr>
        <p:spPr>
          <a:xfrm>
            <a:off x="4931875" y="1702925"/>
            <a:ext cx="968100" cy="843900"/>
          </a:xfrm>
          <a:prstGeom prst="roundRect">
            <a:avLst>
              <a:gd fmla="val 6378" name="adj"/>
            </a:avLst>
          </a:prstGeom>
          <a:solidFill>
            <a:schemeClr val="accen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31"/>
          <p:cNvSpPr/>
          <p:nvPr/>
        </p:nvSpPr>
        <p:spPr>
          <a:xfrm>
            <a:off x="4931875" y="2615200"/>
            <a:ext cx="968100" cy="843900"/>
          </a:xfrm>
          <a:prstGeom prst="roundRect">
            <a:avLst>
              <a:gd fmla="val 6378" name="adj"/>
            </a:avLst>
          </a:prstGeom>
          <a:solidFill>
            <a:schemeClr val="accen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31"/>
          <p:cNvSpPr/>
          <p:nvPr/>
        </p:nvSpPr>
        <p:spPr>
          <a:xfrm>
            <a:off x="4931875" y="3527475"/>
            <a:ext cx="968100" cy="843900"/>
          </a:xfrm>
          <a:prstGeom prst="roundRect">
            <a:avLst>
              <a:gd fmla="val 6378" name="adj"/>
            </a:avLst>
          </a:prstGeom>
          <a:solidFill>
            <a:schemeClr val="accen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7" name="Google Shape;52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0543" y="1883313"/>
            <a:ext cx="483113" cy="48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22711" y="2744062"/>
            <a:ext cx="538776" cy="53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22712" y="3660500"/>
            <a:ext cx="538775" cy="538775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31"/>
          <p:cNvSpPr/>
          <p:nvPr/>
        </p:nvSpPr>
        <p:spPr>
          <a:xfrm>
            <a:off x="563950" y="758701"/>
            <a:ext cx="812100" cy="812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31" name="Google Shape;531;p31"/>
          <p:cNvCxnSpPr/>
          <p:nvPr/>
        </p:nvCxnSpPr>
        <p:spPr>
          <a:xfrm>
            <a:off x="3861050" y="1164738"/>
            <a:ext cx="2083500" cy="0"/>
          </a:xfrm>
          <a:prstGeom prst="straightConnector1">
            <a:avLst/>
          </a:prstGeom>
          <a:noFill/>
          <a:ln cap="flat" cmpd="sng" w="19050">
            <a:solidFill>
              <a:srgbClr val="5C91F9"/>
            </a:solidFill>
            <a:prstDash val="solid"/>
            <a:round/>
            <a:headEnd len="med" w="med" type="none"/>
            <a:tailEnd len="med" w="med" type="oval"/>
          </a:ln>
        </p:spPr>
      </p:cxnSp>
      <p:pic>
        <p:nvPicPr>
          <p:cNvPr id="532" name="Google Shape;532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8450" y="923201"/>
            <a:ext cx="483100" cy="48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EFB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0" l="0" r="25931" t="0"/>
          <a:stretch/>
        </p:blipFill>
        <p:spPr>
          <a:xfrm>
            <a:off x="3481602" y="0"/>
            <a:ext cx="5707576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/>
          <p:nvPr/>
        </p:nvSpPr>
        <p:spPr>
          <a:xfrm flipH="1">
            <a:off x="0" y="0"/>
            <a:ext cx="5290200" cy="5143500"/>
          </a:xfrm>
          <a:prstGeom prst="rect">
            <a:avLst/>
          </a:prstGeom>
          <a:solidFill>
            <a:srgbClr val="5C91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320800" y="21397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SHELTER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320800" y="458482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02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320800" y="2290650"/>
            <a:ext cx="303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Стоит задача быстро запустить и управлять отелем даже с телефона? </a:t>
            </a:r>
            <a:endParaRPr b="1" sz="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320800" y="2820588"/>
            <a:ext cx="3478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Вам подойдет</a:t>
            </a:r>
            <a:endParaRPr b="1"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PMS Shelter Cloud!</a:t>
            </a:r>
            <a:endParaRPr b="1"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320800" y="3565950"/>
            <a:ext cx="29262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Система</a:t>
            </a:r>
            <a:r>
              <a:rPr lang="ru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позволит вам быстро и качественно запуститься и видеть реальную картину происходящего в отеле в режиме онлайн</a:t>
            </a:r>
            <a:endParaRPr sz="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320800" y="672450"/>
            <a:ext cx="2617800" cy="9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PMS</a:t>
            </a:r>
            <a:r>
              <a:rPr lang="ru" sz="23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SHELTER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CLOUD 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2" name="Google Shape;72;p14"/>
          <p:cNvCxnSpPr/>
          <p:nvPr/>
        </p:nvCxnSpPr>
        <p:spPr>
          <a:xfrm>
            <a:off x="487575" y="1661400"/>
            <a:ext cx="0" cy="5610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73" name="Google Shape;73;p14"/>
          <p:cNvSpPr/>
          <p:nvPr/>
        </p:nvSpPr>
        <p:spPr>
          <a:xfrm>
            <a:off x="3493300" y="614175"/>
            <a:ext cx="1127100" cy="10809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/>
          <p:nvPr/>
        </p:nvSpPr>
        <p:spPr>
          <a:xfrm>
            <a:off x="3493310" y="1911413"/>
            <a:ext cx="1127100" cy="10809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3493300" y="3208650"/>
            <a:ext cx="1127100" cy="15378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4802125" y="614188"/>
            <a:ext cx="1127100" cy="10809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4"/>
          <p:cNvSpPr/>
          <p:nvPr/>
        </p:nvSpPr>
        <p:spPr>
          <a:xfrm>
            <a:off x="4802135" y="1911425"/>
            <a:ext cx="1127100" cy="10809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4"/>
          <p:cNvSpPr/>
          <p:nvPr/>
        </p:nvSpPr>
        <p:spPr>
          <a:xfrm>
            <a:off x="4802125" y="3208680"/>
            <a:ext cx="1127100" cy="15378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4"/>
          <p:cNvSpPr txBox="1"/>
          <p:nvPr/>
        </p:nvSpPr>
        <p:spPr>
          <a:xfrm>
            <a:off x="4899675" y="1139175"/>
            <a:ext cx="970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 требует сложного обучения</a:t>
            </a:r>
            <a:endParaRPr sz="1300"/>
          </a:p>
        </p:txBody>
      </p:sp>
      <p:sp>
        <p:nvSpPr>
          <p:cNvPr id="80" name="Google Shape;80;p14"/>
          <p:cNvSpPr txBox="1"/>
          <p:nvPr/>
        </p:nvSpPr>
        <p:spPr>
          <a:xfrm>
            <a:off x="4899675" y="2472425"/>
            <a:ext cx="970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 500 руб.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месяц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3557800" y="1139175"/>
            <a:ext cx="845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Работает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облаке</a:t>
            </a:r>
            <a:endParaRPr sz="1300"/>
          </a:p>
        </p:txBody>
      </p:sp>
      <p:sp>
        <p:nvSpPr>
          <p:cNvPr id="82" name="Google Shape;82;p14"/>
          <p:cNvSpPr txBox="1"/>
          <p:nvPr/>
        </p:nvSpPr>
        <p:spPr>
          <a:xfrm>
            <a:off x="3557800" y="2472425"/>
            <a:ext cx="970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Запускается за полдня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" name="Google Shape;83;p14"/>
          <p:cNvSpPr txBox="1"/>
          <p:nvPr/>
        </p:nvSpPr>
        <p:spPr>
          <a:xfrm>
            <a:off x="4821375" y="3843625"/>
            <a:ext cx="1127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Интегрирована с замками,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кассами, 1С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14"/>
          <p:cNvSpPr txBox="1"/>
          <p:nvPr/>
        </p:nvSpPr>
        <p:spPr>
          <a:xfrm>
            <a:off x="3557800" y="3843625"/>
            <a:ext cx="1127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Быстро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работает даже с большим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номерным фондом (600+)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5" name="Google Shape;8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0225" y="735325"/>
            <a:ext cx="400975" cy="40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4725" y="3379075"/>
            <a:ext cx="400975" cy="40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0213" y="2037543"/>
            <a:ext cx="461700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31260" y="748400"/>
            <a:ext cx="387904" cy="38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31250" y="2037550"/>
            <a:ext cx="461700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41763" y="3348712"/>
            <a:ext cx="461700" cy="46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2"/>
          <p:cNvSpPr/>
          <p:nvPr/>
        </p:nvSpPr>
        <p:spPr>
          <a:xfrm>
            <a:off x="0" y="0"/>
            <a:ext cx="3969900" cy="5143500"/>
          </a:xfrm>
          <a:prstGeom prst="rect">
            <a:avLst/>
          </a:prstGeom>
          <a:solidFill>
            <a:srgbClr val="5C91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32"/>
          <p:cNvSpPr txBox="1"/>
          <p:nvPr/>
        </p:nvSpPr>
        <p:spPr>
          <a:xfrm>
            <a:off x="320800" y="21397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Shelter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9" name="Google Shape;539;p32"/>
          <p:cNvSpPr txBox="1"/>
          <p:nvPr/>
        </p:nvSpPr>
        <p:spPr>
          <a:xfrm>
            <a:off x="320800" y="458482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0" name="Google Shape;540;p32"/>
          <p:cNvSpPr txBox="1"/>
          <p:nvPr/>
        </p:nvSpPr>
        <p:spPr>
          <a:xfrm>
            <a:off x="320800" y="799675"/>
            <a:ext cx="3000000" cy="9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 нами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сотрудничают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1" name="Google Shape;541;p32"/>
          <p:cNvSpPr/>
          <p:nvPr/>
        </p:nvSpPr>
        <p:spPr>
          <a:xfrm>
            <a:off x="3043425" y="379425"/>
            <a:ext cx="5828100" cy="44544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32"/>
          <p:cNvSpPr txBox="1"/>
          <p:nvPr/>
        </p:nvSpPr>
        <p:spPr>
          <a:xfrm>
            <a:off x="320800" y="3616025"/>
            <a:ext cx="148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Отели</a:t>
            </a:r>
            <a:endParaRPr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43" name="Google Shape;543;p32"/>
          <p:cNvCxnSpPr/>
          <p:nvPr/>
        </p:nvCxnSpPr>
        <p:spPr>
          <a:xfrm>
            <a:off x="483275" y="1734625"/>
            <a:ext cx="0" cy="1872600"/>
          </a:xfrm>
          <a:prstGeom prst="straightConnector1">
            <a:avLst/>
          </a:prstGeom>
          <a:noFill/>
          <a:ln cap="flat" cmpd="sng" w="19050">
            <a:solidFill>
              <a:srgbClr val="FAFAFF"/>
            </a:solidFill>
            <a:prstDash val="solid"/>
            <a:round/>
            <a:headEnd len="med" w="med" type="none"/>
            <a:tailEnd len="med" w="med" type="oval"/>
          </a:ln>
        </p:spPr>
      </p:cxnSp>
      <p:pic>
        <p:nvPicPr>
          <p:cNvPr id="544" name="Google Shape;54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7575" y="2019050"/>
            <a:ext cx="1488300" cy="43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7600" y="799675"/>
            <a:ext cx="843175" cy="90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3050" y="1883410"/>
            <a:ext cx="1348850" cy="67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9068" y="2074493"/>
            <a:ext cx="1757925" cy="29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47700" y="799685"/>
            <a:ext cx="843175" cy="746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2"/>
          <p:cNvPicPr preferRelativeResize="0"/>
          <p:nvPr/>
        </p:nvPicPr>
        <p:blipFill rotWithShape="1">
          <a:blip r:embed="rId8">
            <a:alphaModFix/>
          </a:blip>
          <a:srcRect b="0" l="30364" r="30617" t="0"/>
          <a:stretch/>
        </p:blipFill>
        <p:spPr>
          <a:xfrm>
            <a:off x="7589675" y="807000"/>
            <a:ext cx="719700" cy="80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32"/>
          <p:cNvPicPr preferRelativeResize="0"/>
          <p:nvPr/>
        </p:nvPicPr>
        <p:blipFill rotWithShape="1">
          <a:blip r:embed="rId9">
            <a:alphaModFix/>
          </a:blip>
          <a:srcRect b="41469" l="0" r="0" t="0"/>
          <a:stretch/>
        </p:blipFill>
        <p:spPr>
          <a:xfrm>
            <a:off x="7090875" y="2747088"/>
            <a:ext cx="1224000" cy="703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71988" y="3706201"/>
            <a:ext cx="1283365" cy="73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90162" y="2747100"/>
            <a:ext cx="1734623" cy="62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073325" y="806991"/>
            <a:ext cx="719700" cy="731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641950" y="2709275"/>
            <a:ext cx="862693" cy="70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129224" y="3691549"/>
            <a:ext cx="780482" cy="74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3"/>
          <p:cNvSpPr txBox="1"/>
          <p:nvPr/>
        </p:nvSpPr>
        <p:spPr>
          <a:xfrm>
            <a:off x="320800" y="21397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SHELTER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1" name="Google Shape;561;p33"/>
          <p:cNvSpPr txBox="1"/>
          <p:nvPr/>
        </p:nvSpPr>
        <p:spPr>
          <a:xfrm>
            <a:off x="320800" y="458482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21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2" name="Google Shape;562;p33"/>
          <p:cNvSpPr txBox="1"/>
          <p:nvPr/>
        </p:nvSpPr>
        <p:spPr>
          <a:xfrm>
            <a:off x="320800" y="656875"/>
            <a:ext cx="4348200" cy="9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География</a:t>
            </a:r>
            <a:endParaRPr b="1" sz="23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клиентов </a:t>
            </a:r>
            <a:endParaRPr b="1" sz="23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63" name="Google Shape;563;p33"/>
          <p:cNvCxnSpPr/>
          <p:nvPr/>
        </p:nvCxnSpPr>
        <p:spPr>
          <a:xfrm>
            <a:off x="471600" y="1540400"/>
            <a:ext cx="0" cy="2166300"/>
          </a:xfrm>
          <a:prstGeom prst="straightConnector1">
            <a:avLst/>
          </a:prstGeom>
          <a:noFill/>
          <a:ln cap="flat" cmpd="sng" w="19050">
            <a:solidFill>
              <a:srgbClr val="5C91F9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564" name="Google Shape;564;p33"/>
          <p:cNvSpPr/>
          <p:nvPr/>
        </p:nvSpPr>
        <p:spPr>
          <a:xfrm>
            <a:off x="5764850" y="0"/>
            <a:ext cx="3379200" cy="5143500"/>
          </a:xfrm>
          <a:prstGeom prst="rect">
            <a:avLst/>
          </a:prstGeom>
          <a:solidFill>
            <a:srgbClr val="5C91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5" name="Google Shape;565;p33"/>
          <p:cNvGrpSpPr/>
          <p:nvPr/>
        </p:nvGrpSpPr>
        <p:grpSpPr>
          <a:xfrm>
            <a:off x="5850378" y="255434"/>
            <a:ext cx="3208141" cy="4589204"/>
            <a:chOff x="5649475" y="290325"/>
            <a:chExt cx="3401337" cy="4812000"/>
          </a:xfrm>
        </p:grpSpPr>
        <p:pic>
          <p:nvPicPr>
            <p:cNvPr id="566" name="Google Shape;566;p33"/>
            <p:cNvPicPr preferRelativeResize="0"/>
            <p:nvPr/>
          </p:nvPicPr>
          <p:blipFill rotWithShape="1">
            <a:blip r:embed="rId3">
              <a:alphaModFix/>
            </a:blip>
            <a:srcRect b="0" l="0" r="14624" t="0"/>
            <a:stretch/>
          </p:blipFill>
          <p:spPr>
            <a:xfrm>
              <a:off x="5672125" y="290325"/>
              <a:ext cx="1626900" cy="11910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pic>
          <p:nvPicPr>
            <p:cNvPr id="567" name="Google Shape;567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98959" y="810701"/>
              <a:ext cx="1626900" cy="10845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sp>
          <p:nvSpPr>
            <p:cNvPr id="568" name="Google Shape;568;p33"/>
            <p:cNvSpPr txBox="1"/>
            <p:nvPr/>
          </p:nvSpPr>
          <p:spPr>
            <a:xfrm>
              <a:off x="5970550" y="1540400"/>
              <a:ext cx="1028400" cy="32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Altay Village 5*</a:t>
              </a:r>
              <a:endPara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569" name="Google Shape;569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99866" y="2128534"/>
              <a:ext cx="1672200" cy="10683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pic>
          <p:nvPicPr>
            <p:cNvPr id="570" name="Google Shape;570;p3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586512" y="2658050"/>
              <a:ext cx="1464300" cy="976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sp>
          <p:nvSpPr>
            <p:cNvPr id="571" name="Google Shape;571;p33"/>
            <p:cNvSpPr txBox="1"/>
            <p:nvPr/>
          </p:nvSpPr>
          <p:spPr>
            <a:xfrm>
              <a:off x="8022400" y="2184600"/>
              <a:ext cx="1028400" cy="47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Санаторий Русь 3*</a:t>
              </a:r>
              <a:endPara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572" name="Google Shape;572;p3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649475" y="3477150"/>
              <a:ext cx="1672200" cy="11130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pic>
          <p:nvPicPr>
            <p:cNvPr id="573" name="Google Shape;573;p3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998959" y="3844025"/>
              <a:ext cx="1626900" cy="11166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sp>
          <p:nvSpPr>
            <p:cNvPr id="574" name="Google Shape;574;p33"/>
            <p:cNvSpPr txBox="1"/>
            <p:nvPr/>
          </p:nvSpPr>
          <p:spPr>
            <a:xfrm>
              <a:off x="5971375" y="4631025"/>
              <a:ext cx="1028400" cy="47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Самшитовая роща, Абхазия</a:t>
              </a:r>
              <a:endPara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575" name="Google Shape;575;p33"/>
          <p:cNvSpPr txBox="1"/>
          <p:nvPr/>
        </p:nvSpPr>
        <p:spPr>
          <a:xfrm>
            <a:off x="320800" y="3796725"/>
            <a:ext cx="4641600" cy="7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Азербайджан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Армения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Венгрия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Германия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Казахстан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Киргизия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Литва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Молдавия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Румыния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Россия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Сейшельские острова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Сирия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Таджикистан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Туркменистан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Узбекистан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Украина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Франция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Беларусь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Болгария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Грузия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Монголия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Абхазия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Латвия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Эстония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Македония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Польша</a:t>
            </a:r>
            <a:r>
              <a:rPr b="1"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· </a:t>
            </a:r>
            <a:r>
              <a:rPr lang="ru" sz="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Черногория</a:t>
            </a:r>
            <a:endParaRPr sz="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76" name="Google Shape;576;p33"/>
          <p:cNvPicPr preferRelativeResize="0"/>
          <p:nvPr/>
        </p:nvPicPr>
        <p:blipFill rotWithShape="1">
          <a:blip r:embed="rId9">
            <a:alphaModFix/>
          </a:blip>
          <a:srcRect b="28010" l="0" r="0" t="0"/>
          <a:stretch/>
        </p:blipFill>
        <p:spPr>
          <a:xfrm>
            <a:off x="1325925" y="867347"/>
            <a:ext cx="4348201" cy="296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F"/>
        </a:solidFill>
      </p:bgPr>
    </p:bg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34"/>
          <p:cNvSpPr/>
          <p:nvPr/>
        </p:nvSpPr>
        <p:spPr>
          <a:xfrm>
            <a:off x="5841200" y="925300"/>
            <a:ext cx="3110700" cy="3110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34"/>
          <p:cNvSpPr/>
          <p:nvPr/>
        </p:nvSpPr>
        <p:spPr>
          <a:xfrm>
            <a:off x="0" y="0"/>
            <a:ext cx="4047600" cy="5143500"/>
          </a:xfrm>
          <a:prstGeom prst="rect">
            <a:avLst/>
          </a:prstGeom>
          <a:solidFill>
            <a:srgbClr val="5C91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34"/>
          <p:cNvSpPr txBox="1"/>
          <p:nvPr/>
        </p:nvSpPr>
        <p:spPr>
          <a:xfrm>
            <a:off x="320800" y="21397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SHELTER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4" name="Google Shape;584;p34"/>
          <p:cNvSpPr txBox="1"/>
          <p:nvPr/>
        </p:nvSpPr>
        <p:spPr>
          <a:xfrm>
            <a:off x="320800" y="458482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22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5" name="Google Shape;585;p34"/>
          <p:cNvSpPr txBox="1"/>
          <p:nvPr/>
        </p:nvSpPr>
        <p:spPr>
          <a:xfrm>
            <a:off x="320800" y="2051025"/>
            <a:ext cx="3000000" cy="17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ОСТАЛИСЬ ВОПРОСЫ?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ЗВОНИТЕ!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6" name="Google Shape;586;p34"/>
          <p:cNvSpPr/>
          <p:nvPr/>
        </p:nvSpPr>
        <p:spPr>
          <a:xfrm>
            <a:off x="3160075" y="363150"/>
            <a:ext cx="3217500" cy="45216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34"/>
          <p:cNvSpPr txBox="1"/>
          <p:nvPr/>
        </p:nvSpPr>
        <p:spPr>
          <a:xfrm>
            <a:off x="3529700" y="661600"/>
            <a:ext cx="1439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Контакты</a:t>
            </a:r>
            <a:endParaRPr b="1" sz="18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8" name="Google Shape;588;p34"/>
          <p:cNvSpPr txBox="1"/>
          <p:nvPr/>
        </p:nvSpPr>
        <p:spPr>
          <a:xfrm>
            <a:off x="3529700" y="1044225"/>
            <a:ext cx="23115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Свяжитесь с нами,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если у вас возникли вопросы</a:t>
            </a:r>
            <a:endParaRPr/>
          </a:p>
        </p:txBody>
      </p:sp>
      <p:sp>
        <p:nvSpPr>
          <p:cNvPr id="589" name="Google Shape;589;p34"/>
          <p:cNvSpPr txBox="1"/>
          <p:nvPr/>
        </p:nvSpPr>
        <p:spPr>
          <a:xfrm>
            <a:off x="3529700" y="2118400"/>
            <a:ext cx="266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+7 (495) 540-53-21</a:t>
            </a:r>
            <a:endParaRPr sz="18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0" name="Google Shape;590;p34"/>
          <p:cNvSpPr txBox="1"/>
          <p:nvPr/>
        </p:nvSpPr>
        <p:spPr>
          <a:xfrm>
            <a:off x="3529700" y="2450725"/>
            <a:ext cx="231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34"/>
          <p:cNvSpPr txBox="1"/>
          <p:nvPr/>
        </p:nvSpPr>
        <p:spPr>
          <a:xfrm>
            <a:off x="3529700" y="3146325"/>
            <a:ext cx="23115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Телефоны в Москве: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+7 (495) 540 53-21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8 (800) 500 54-10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е-mail: </a:t>
            </a:r>
            <a:r>
              <a:rPr lang="ru" sz="9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shelter@shelter.ru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Адрес: 105082, г. Москва,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ул. Большая Почтовая, д.18, стр. 6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92" name="Google Shape;592;p34"/>
          <p:cNvCxnSpPr/>
          <p:nvPr/>
        </p:nvCxnSpPr>
        <p:spPr>
          <a:xfrm>
            <a:off x="3624625" y="3010400"/>
            <a:ext cx="1130700" cy="0"/>
          </a:xfrm>
          <a:prstGeom prst="straightConnector1">
            <a:avLst/>
          </a:prstGeom>
          <a:noFill/>
          <a:ln cap="flat" cmpd="sng" w="19050">
            <a:solidFill>
              <a:srgbClr val="E9E9E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3" name="Google Shape;593;p34"/>
          <p:cNvCxnSpPr/>
          <p:nvPr/>
        </p:nvCxnSpPr>
        <p:spPr>
          <a:xfrm>
            <a:off x="3624625" y="1737400"/>
            <a:ext cx="1130700" cy="0"/>
          </a:xfrm>
          <a:prstGeom prst="straightConnector1">
            <a:avLst/>
          </a:prstGeom>
          <a:noFill/>
          <a:ln cap="flat" cmpd="sng" w="19050">
            <a:solidFill>
              <a:srgbClr val="E9E9E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94" name="Google Shape;59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7875" y="756600"/>
            <a:ext cx="2953849" cy="4386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5"/>
          <p:cNvPicPr preferRelativeResize="0"/>
          <p:nvPr/>
        </p:nvPicPr>
        <p:blipFill rotWithShape="1">
          <a:blip r:embed="rId3">
            <a:alphaModFix/>
          </a:blip>
          <a:srcRect b="19249" l="0" r="0" t="5261"/>
          <a:stretch/>
        </p:blipFill>
        <p:spPr>
          <a:xfrm>
            <a:off x="4572300" y="0"/>
            <a:ext cx="4571699" cy="51780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5"/>
          <p:cNvSpPr/>
          <p:nvPr/>
        </p:nvSpPr>
        <p:spPr>
          <a:xfrm flipH="1">
            <a:off x="300" y="0"/>
            <a:ext cx="4571700" cy="5143500"/>
          </a:xfrm>
          <a:prstGeom prst="rect">
            <a:avLst/>
          </a:prstGeom>
          <a:solidFill>
            <a:srgbClr val="3C40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15"/>
          <p:cNvSpPr txBox="1"/>
          <p:nvPr/>
        </p:nvSpPr>
        <p:spPr>
          <a:xfrm>
            <a:off x="3519625" y="912450"/>
            <a:ext cx="2877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Первая в России экосистема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 автоматизации и управлению ресторанно—гостиничным бизнесом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спортивно-развлекательной индустрией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15"/>
          <p:cNvSpPr txBox="1"/>
          <p:nvPr/>
        </p:nvSpPr>
        <p:spPr>
          <a:xfrm>
            <a:off x="320800" y="21397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5C91F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Shelter</a:t>
            </a:r>
            <a:endParaRPr b="1">
              <a:solidFill>
                <a:srgbClr val="5C91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320800" y="458482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5C91F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03</a:t>
            </a:r>
            <a:endParaRPr b="1">
              <a:solidFill>
                <a:srgbClr val="5C91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15"/>
          <p:cNvSpPr txBox="1"/>
          <p:nvPr/>
        </p:nvSpPr>
        <p:spPr>
          <a:xfrm>
            <a:off x="320800" y="919825"/>
            <a:ext cx="2209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что такое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Shelter? 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p15"/>
          <p:cNvSpPr/>
          <p:nvPr/>
        </p:nvSpPr>
        <p:spPr>
          <a:xfrm>
            <a:off x="3188900" y="571875"/>
            <a:ext cx="3727500" cy="4235100"/>
          </a:xfrm>
          <a:prstGeom prst="roundRect">
            <a:avLst>
              <a:gd fmla="val 432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15"/>
          <p:cNvSpPr txBox="1"/>
          <p:nvPr/>
        </p:nvSpPr>
        <p:spPr>
          <a:xfrm>
            <a:off x="4146475" y="2371325"/>
            <a:ext cx="24702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Единый поставщик всех сервисов для управления вашим объектом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15"/>
          <p:cNvSpPr txBox="1"/>
          <p:nvPr/>
        </p:nvSpPr>
        <p:spPr>
          <a:xfrm>
            <a:off x="4147250" y="3476200"/>
            <a:ext cx="22098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Партнерская сеть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 всей России и странам СНГ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 единой круглосуточной техподдержкой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" name="Google Shape;104;p15"/>
          <p:cNvSpPr/>
          <p:nvPr/>
        </p:nvSpPr>
        <p:spPr>
          <a:xfrm>
            <a:off x="2445252" y="1164327"/>
            <a:ext cx="982200" cy="923400"/>
          </a:xfrm>
          <a:prstGeom prst="roundRect">
            <a:avLst>
              <a:gd fmla="val 432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5"/>
          <p:cNvSpPr/>
          <p:nvPr/>
        </p:nvSpPr>
        <p:spPr>
          <a:xfrm>
            <a:off x="2445252" y="2246377"/>
            <a:ext cx="982200" cy="923400"/>
          </a:xfrm>
          <a:prstGeom prst="roundRect">
            <a:avLst>
              <a:gd fmla="val 432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5"/>
          <p:cNvSpPr/>
          <p:nvPr/>
        </p:nvSpPr>
        <p:spPr>
          <a:xfrm>
            <a:off x="2445252" y="3328427"/>
            <a:ext cx="982200" cy="923400"/>
          </a:xfrm>
          <a:prstGeom prst="roundRect">
            <a:avLst>
              <a:gd fmla="val 432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" name="Google Shape;107;p15"/>
          <p:cNvGrpSpPr/>
          <p:nvPr/>
        </p:nvGrpSpPr>
        <p:grpSpPr>
          <a:xfrm>
            <a:off x="2659301" y="2431040"/>
            <a:ext cx="554100" cy="554071"/>
            <a:chOff x="2956026" y="2322465"/>
            <a:chExt cx="554100" cy="554071"/>
          </a:xfrm>
        </p:grpSpPr>
        <p:sp>
          <p:nvSpPr>
            <p:cNvPr id="108" name="Google Shape;108;p15"/>
            <p:cNvSpPr/>
            <p:nvPr/>
          </p:nvSpPr>
          <p:spPr>
            <a:xfrm>
              <a:off x="2967050" y="2664625"/>
              <a:ext cx="195300" cy="73800"/>
            </a:xfrm>
            <a:prstGeom prst="rect">
              <a:avLst/>
            </a:prstGeom>
            <a:solidFill>
              <a:srgbClr val="5C91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3300425" y="2662250"/>
              <a:ext cx="195300" cy="81000"/>
            </a:xfrm>
            <a:prstGeom prst="rect">
              <a:avLst/>
            </a:prstGeom>
            <a:solidFill>
              <a:srgbClr val="5C91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964650" y="2781300"/>
              <a:ext cx="203400" cy="95100"/>
            </a:xfrm>
            <a:prstGeom prst="rect">
              <a:avLst/>
            </a:prstGeom>
            <a:solidFill>
              <a:srgbClr val="5C91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3300425" y="2786075"/>
              <a:ext cx="195300" cy="73800"/>
            </a:xfrm>
            <a:prstGeom prst="rect">
              <a:avLst/>
            </a:prstGeom>
            <a:solidFill>
              <a:srgbClr val="5C91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2" name="Google Shape;112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56026" y="2322465"/>
              <a:ext cx="554100" cy="5540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3" name="Google Shape;113;p15"/>
          <p:cNvGrpSpPr/>
          <p:nvPr/>
        </p:nvGrpSpPr>
        <p:grpSpPr>
          <a:xfrm>
            <a:off x="2633776" y="3513075"/>
            <a:ext cx="554100" cy="554100"/>
            <a:chOff x="2956026" y="3493875"/>
            <a:chExt cx="554100" cy="554100"/>
          </a:xfrm>
        </p:grpSpPr>
        <p:sp>
          <p:nvSpPr>
            <p:cNvPr id="114" name="Google Shape;114;p15"/>
            <p:cNvSpPr/>
            <p:nvPr/>
          </p:nvSpPr>
          <p:spPr>
            <a:xfrm>
              <a:off x="3077200" y="3569974"/>
              <a:ext cx="73800" cy="73800"/>
            </a:xfrm>
            <a:prstGeom prst="ellipse">
              <a:avLst/>
            </a:prstGeom>
            <a:solidFill>
              <a:srgbClr val="5C91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3117400" y="3747475"/>
              <a:ext cx="95100" cy="95100"/>
            </a:xfrm>
            <a:prstGeom prst="ellipse">
              <a:avLst/>
            </a:prstGeom>
            <a:solidFill>
              <a:srgbClr val="5C91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3370125" y="3589200"/>
              <a:ext cx="95100" cy="95100"/>
            </a:xfrm>
            <a:prstGeom prst="ellipse">
              <a:avLst/>
            </a:prstGeom>
            <a:solidFill>
              <a:srgbClr val="5C91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7" name="Google Shape;117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956026" y="3493875"/>
              <a:ext cx="554100" cy="554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8" name="Google Shape;118;p15"/>
          <p:cNvGrpSpPr/>
          <p:nvPr/>
        </p:nvGrpSpPr>
        <p:grpSpPr>
          <a:xfrm>
            <a:off x="2633763" y="1348975"/>
            <a:ext cx="554100" cy="554100"/>
            <a:chOff x="4216001" y="1348975"/>
            <a:chExt cx="554100" cy="554100"/>
          </a:xfrm>
        </p:grpSpPr>
        <p:sp>
          <p:nvSpPr>
            <p:cNvPr id="119" name="Google Shape;119;p15"/>
            <p:cNvSpPr/>
            <p:nvPr/>
          </p:nvSpPr>
          <p:spPr>
            <a:xfrm>
              <a:off x="4541350" y="1381875"/>
              <a:ext cx="195300" cy="192900"/>
            </a:xfrm>
            <a:prstGeom prst="rect">
              <a:avLst/>
            </a:prstGeom>
            <a:solidFill>
              <a:srgbClr val="5C91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 rot="-5696581">
              <a:off x="4499576" y="1464003"/>
              <a:ext cx="55707" cy="52095"/>
            </a:xfrm>
            <a:prstGeom prst="triangle">
              <a:avLst>
                <a:gd fmla="val 50000" name="adj"/>
              </a:avLst>
            </a:prstGeom>
            <a:solidFill>
              <a:srgbClr val="5C91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21" name="Google Shape;121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16001" y="1348975"/>
              <a:ext cx="554100" cy="554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" name="Google Shape;122;p15"/>
          <p:cNvSpPr txBox="1"/>
          <p:nvPr/>
        </p:nvSpPr>
        <p:spPr>
          <a:xfrm>
            <a:off x="4147250" y="1142275"/>
            <a:ext cx="26541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Мы создали первую в России экосистему автоматизации всего спектра HoReCa (отель, ресторан, spa &amp; wellness)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3" name="Google Shape;123;p15"/>
          <p:cNvCxnSpPr/>
          <p:nvPr/>
        </p:nvCxnSpPr>
        <p:spPr>
          <a:xfrm>
            <a:off x="3480609" y="1626025"/>
            <a:ext cx="613500" cy="0"/>
          </a:xfrm>
          <a:prstGeom prst="straightConnector1">
            <a:avLst/>
          </a:prstGeom>
          <a:noFill/>
          <a:ln cap="flat" cmpd="sng" w="19050">
            <a:solidFill>
              <a:srgbClr val="5C91F9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24" name="Google Shape;124;p15"/>
          <p:cNvCxnSpPr/>
          <p:nvPr/>
        </p:nvCxnSpPr>
        <p:spPr>
          <a:xfrm>
            <a:off x="3480609" y="2717675"/>
            <a:ext cx="613500" cy="0"/>
          </a:xfrm>
          <a:prstGeom prst="straightConnector1">
            <a:avLst/>
          </a:prstGeom>
          <a:noFill/>
          <a:ln cap="flat" cmpd="sng" w="19050">
            <a:solidFill>
              <a:srgbClr val="5C91F9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25" name="Google Shape;125;p15"/>
          <p:cNvCxnSpPr/>
          <p:nvPr/>
        </p:nvCxnSpPr>
        <p:spPr>
          <a:xfrm>
            <a:off x="3480609" y="3790125"/>
            <a:ext cx="613500" cy="0"/>
          </a:xfrm>
          <a:prstGeom prst="straightConnector1">
            <a:avLst/>
          </a:prstGeom>
          <a:noFill/>
          <a:ln cap="flat" cmpd="sng" w="19050">
            <a:solidFill>
              <a:srgbClr val="5C91F9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26" name="Google Shape;126;p15"/>
          <p:cNvSpPr/>
          <p:nvPr/>
        </p:nvSpPr>
        <p:spPr>
          <a:xfrm flipH="1">
            <a:off x="8530500" y="0"/>
            <a:ext cx="613500" cy="5143500"/>
          </a:xfrm>
          <a:prstGeom prst="rect">
            <a:avLst/>
          </a:prstGeom>
          <a:solidFill>
            <a:srgbClr val="5C91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5"/>
          <p:cNvSpPr txBox="1"/>
          <p:nvPr/>
        </p:nvSpPr>
        <p:spPr>
          <a:xfrm rot="-5400000">
            <a:off x="6786450" y="2369713"/>
            <a:ext cx="4132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5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ОТ РАЗРАБОТЧИКОВ R-KEEPER</a:t>
            </a:r>
            <a:endParaRPr b="1"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DDF6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"/>
          <p:cNvSpPr/>
          <p:nvPr/>
        </p:nvSpPr>
        <p:spPr>
          <a:xfrm flipH="1">
            <a:off x="0" y="0"/>
            <a:ext cx="9144000" cy="2571900"/>
          </a:xfrm>
          <a:prstGeom prst="rect">
            <a:avLst/>
          </a:prstGeom>
          <a:solidFill>
            <a:srgbClr val="5C91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6"/>
          <p:cNvSpPr/>
          <p:nvPr/>
        </p:nvSpPr>
        <p:spPr>
          <a:xfrm>
            <a:off x="6092075" y="1649200"/>
            <a:ext cx="2727900" cy="2727900"/>
          </a:xfrm>
          <a:prstGeom prst="ellipse">
            <a:avLst/>
          </a:prstGeom>
          <a:noFill/>
          <a:ln cap="flat" cmpd="sng" w="228600">
            <a:solidFill>
              <a:srgbClr val="D0DDF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" name="Google Shape;134;p16"/>
          <p:cNvSpPr txBox="1"/>
          <p:nvPr/>
        </p:nvSpPr>
        <p:spPr>
          <a:xfrm>
            <a:off x="320800" y="21397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SHELTER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" name="Google Shape;135;p16"/>
          <p:cNvSpPr txBox="1"/>
          <p:nvPr/>
        </p:nvSpPr>
        <p:spPr>
          <a:xfrm>
            <a:off x="320800" y="677800"/>
            <a:ext cx="2949900" cy="9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SHELTER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CLOUD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p16"/>
          <p:cNvSpPr/>
          <p:nvPr/>
        </p:nvSpPr>
        <p:spPr>
          <a:xfrm>
            <a:off x="429800" y="1837725"/>
            <a:ext cx="1563900" cy="14997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6"/>
          <p:cNvSpPr txBox="1"/>
          <p:nvPr/>
        </p:nvSpPr>
        <p:spPr>
          <a:xfrm>
            <a:off x="320800" y="458482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04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p16"/>
          <p:cNvSpPr txBox="1"/>
          <p:nvPr/>
        </p:nvSpPr>
        <p:spPr>
          <a:xfrm>
            <a:off x="4373500" y="922300"/>
            <a:ext cx="3650700" cy="7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</a:t>
            </a:r>
            <a:r>
              <a:rPr b="1"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аш бизнес всегда в режиме онлайн</a:t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 интегрированной платформой Shelter Cloud</a:t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9" name="Google Shape;139;p16"/>
          <p:cNvCxnSpPr/>
          <p:nvPr/>
        </p:nvCxnSpPr>
        <p:spPr>
          <a:xfrm>
            <a:off x="2237000" y="1163488"/>
            <a:ext cx="20835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40" name="Google Shape;140;p16"/>
          <p:cNvSpPr/>
          <p:nvPr/>
        </p:nvSpPr>
        <p:spPr>
          <a:xfrm>
            <a:off x="2113317" y="1837725"/>
            <a:ext cx="1563900" cy="14997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6"/>
          <p:cNvSpPr/>
          <p:nvPr/>
        </p:nvSpPr>
        <p:spPr>
          <a:xfrm>
            <a:off x="3796834" y="1837725"/>
            <a:ext cx="1563900" cy="14997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6"/>
          <p:cNvSpPr/>
          <p:nvPr/>
        </p:nvSpPr>
        <p:spPr>
          <a:xfrm>
            <a:off x="2113325" y="3448275"/>
            <a:ext cx="1563900" cy="14997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16"/>
          <p:cNvSpPr/>
          <p:nvPr/>
        </p:nvSpPr>
        <p:spPr>
          <a:xfrm>
            <a:off x="3796842" y="3448275"/>
            <a:ext cx="1563900" cy="14997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16"/>
          <p:cNvSpPr/>
          <p:nvPr/>
        </p:nvSpPr>
        <p:spPr>
          <a:xfrm>
            <a:off x="5480359" y="3448275"/>
            <a:ext cx="1563900" cy="14997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16"/>
          <p:cNvSpPr txBox="1"/>
          <p:nvPr/>
        </p:nvSpPr>
        <p:spPr>
          <a:xfrm>
            <a:off x="504025" y="2647650"/>
            <a:ext cx="13464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Мощная облачная система управления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16"/>
          <p:cNvSpPr txBox="1"/>
          <p:nvPr/>
        </p:nvSpPr>
        <p:spPr>
          <a:xfrm>
            <a:off x="2193850" y="2647650"/>
            <a:ext cx="14835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Модуль онлайн - бронирования для сайта. Без комиссии!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p16"/>
          <p:cNvSpPr txBox="1"/>
          <p:nvPr/>
        </p:nvSpPr>
        <p:spPr>
          <a:xfrm>
            <a:off x="3877500" y="2647650"/>
            <a:ext cx="14835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Быстрый и безопасный прием платежей</a:t>
            </a:r>
            <a:endParaRPr/>
          </a:p>
        </p:txBody>
      </p:sp>
      <p:sp>
        <p:nvSpPr>
          <p:cNvPr id="148" name="Google Shape;148;p16"/>
          <p:cNvSpPr txBox="1"/>
          <p:nvPr/>
        </p:nvSpPr>
        <p:spPr>
          <a:xfrm>
            <a:off x="2193850" y="4237100"/>
            <a:ext cx="13464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нтернет-площадок и туроператоров в Channel Manager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16"/>
          <p:cNvSpPr txBox="1"/>
          <p:nvPr/>
        </p:nvSpPr>
        <p:spPr>
          <a:xfrm>
            <a:off x="3877500" y="4237100"/>
            <a:ext cx="14835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Динамическое управление тарифами при помощи Shelter Revenue Manager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" name="Google Shape;150;p16"/>
          <p:cNvSpPr txBox="1"/>
          <p:nvPr/>
        </p:nvSpPr>
        <p:spPr>
          <a:xfrm>
            <a:off x="5561275" y="4237100"/>
            <a:ext cx="14835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Интеграция с лучшими сторонними приложениями и системами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16"/>
          <p:cNvSpPr txBox="1"/>
          <p:nvPr/>
        </p:nvSpPr>
        <p:spPr>
          <a:xfrm>
            <a:off x="2237000" y="3593350"/>
            <a:ext cx="1035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40+ </a:t>
            </a:r>
            <a:endParaRPr b="1" sz="38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2" name="Google Shape;15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626" y="2019200"/>
            <a:ext cx="628451" cy="62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3400" y="1991663"/>
            <a:ext cx="628451" cy="62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0775" y="2019200"/>
            <a:ext cx="628451" cy="62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61850" y="3617675"/>
            <a:ext cx="628451" cy="62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20775" y="3617675"/>
            <a:ext cx="628451" cy="628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7"/>
          <p:cNvPicPr preferRelativeResize="0"/>
          <p:nvPr/>
        </p:nvPicPr>
        <p:blipFill rotWithShape="1">
          <a:blip r:embed="rId3">
            <a:alphaModFix/>
          </a:blip>
          <a:srcRect b="0" l="16673" r="34646" t="0"/>
          <a:stretch/>
        </p:blipFill>
        <p:spPr>
          <a:xfrm>
            <a:off x="1579200" y="0"/>
            <a:ext cx="37539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7"/>
          <p:cNvSpPr/>
          <p:nvPr/>
        </p:nvSpPr>
        <p:spPr>
          <a:xfrm>
            <a:off x="0" y="0"/>
            <a:ext cx="1579200" cy="51435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7"/>
          <p:cNvSpPr txBox="1"/>
          <p:nvPr/>
        </p:nvSpPr>
        <p:spPr>
          <a:xfrm>
            <a:off x="320800" y="458482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05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17"/>
          <p:cNvSpPr/>
          <p:nvPr/>
        </p:nvSpPr>
        <p:spPr>
          <a:xfrm>
            <a:off x="5061425" y="313575"/>
            <a:ext cx="3753900" cy="744000"/>
          </a:xfrm>
          <a:prstGeom prst="roundRect">
            <a:avLst>
              <a:gd fmla="val 13952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17"/>
          <p:cNvSpPr txBox="1"/>
          <p:nvPr/>
        </p:nvSpPr>
        <p:spPr>
          <a:xfrm>
            <a:off x="5556100" y="460875"/>
            <a:ext cx="27804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Удобный экран ресепшен </a:t>
            </a: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 списками гостей и поручениями</a:t>
            </a:r>
            <a:endParaRPr b="1"/>
          </a:p>
        </p:txBody>
      </p:sp>
      <p:sp>
        <p:nvSpPr>
          <p:cNvPr id="166" name="Google Shape;166;p17"/>
          <p:cNvSpPr/>
          <p:nvPr/>
        </p:nvSpPr>
        <p:spPr>
          <a:xfrm>
            <a:off x="4663225" y="294675"/>
            <a:ext cx="781800" cy="781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7"/>
          <p:cNvSpPr/>
          <p:nvPr/>
        </p:nvSpPr>
        <p:spPr>
          <a:xfrm>
            <a:off x="5061425" y="1277200"/>
            <a:ext cx="3753900" cy="744000"/>
          </a:xfrm>
          <a:prstGeom prst="roundRect">
            <a:avLst>
              <a:gd fmla="val 13952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" name="Google Shape;168;p17"/>
          <p:cNvSpPr txBox="1"/>
          <p:nvPr/>
        </p:nvSpPr>
        <p:spPr>
          <a:xfrm>
            <a:off x="5556100" y="1332113"/>
            <a:ext cx="30000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 вводе ФИО гостя </a:t>
            </a: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программа сама найдёт его в клиентской базе и применит персональную скидку </a:t>
            </a: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или покажет, что гость нежелательный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" name="Google Shape;169;p17"/>
          <p:cNvSpPr/>
          <p:nvPr/>
        </p:nvSpPr>
        <p:spPr>
          <a:xfrm>
            <a:off x="4663225" y="1258300"/>
            <a:ext cx="781800" cy="781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7"/>
          <p:cNvSpPr/>
          <p:nvPr/>
        </p:nvSpPr>
        <p:spPr>
          <a:xfrm>
            <a:off x="5061425" y="2197650"/>
            <a:ext cx="3753900" cy="744000"/>
          </a:xfrm>
          <a:prstGeom prst="roundRect">
            <a:avLst>
              <a:gd fmla="val 13952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1" name="Google Shape;171;p17"/>
          <p:cNvSpPr txBox="1"/>
          <p:nvPr/>
        </p:nvSpPr>
        <p:spPr>
          <a:xfrm>
            <a:off x="5556100" y="2344950"/>
            <a:ext cx="28581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Все необходимые печатные формы с </a:t>
            </a: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возможностью добавлять собственные</a:t>
            </a:r>
            <a:endParaRPr b="1"/>
          </a:p>
        </p:txBody>
      </p:sp>
      <p:sp>
        <p:nvSpPr>
          <p:cNvPr id="172" name="Google Shape;172;p17"/>
          <p:cNvSpPr/>
          <p:nvPr/>
        </p:nvSpPr>
        <p:spPr>
          <a:xfrm>
            <a:off x="4663225" y="2178750"/>
            <a:ext cx="781800" cy="781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7"/>
          <p:cNvSpPr/>
          <p:nvPr/>
        </p:nvSpPr>
        <p:spPr>
          <a:xfrm>
            <a:off x="5061425" y="3118100"/>
            <a:ext cx="3753900" cy="744000"/>
          </a:xfrm>
          <a:prstGeom prst="roundRect">
            <a:avLst>
              <a:gd fmla="val 13952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" name="Google Shape;174;p17"/>
          <p:cNvSpPr txBox="1"/>
          <p:nvPr/>
        </p:nvSpPr>
        <p:spPr>
          <a:xfrm>
            <a:off x="5556100" y="3265400"/>
            <a:ext cx="30000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Автоматизация хаускипинга </a:t>
            </a: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настройка алгоритма уборки</a:t>
            </a:r>
            <a:endParaRPr b="1"/>
          </a:p>
        </p:txBody>
      </p:sp>
      <p:sp>
        <p:nvSpPr>
          <p:cNvPr id="175" name="Google Shape;175;p17"/>
          <p:cNvSpPr/>
          <p:nvPr/>
        </p:nvSpPr>
        <p:spPr>
          <a:xfrm>
            <a:off x="4663225" y="3099200"/>
            <a:ext cx="781800" cy="781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7"/>
          <p:cNvSpPr/>
          <p:nvPr/>
        </p:nvSpPr>
        <p:spPr>
          <a:xfrm>
            <a:off x="5061425" y="4038550"/>
            <a:ext cx="3753900" cy="744000"/>
          </a:xfrm>
          <a:prstGeom prst="roundRect">
            <a:avLst>
              <a:gd fmla="val 13952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17"/>
          <p:cNvSpPr txBox="1"/>
          <p:nvPr/>
        </p:nvSpPr>
        <p:spPr>
          <a:xfrm>
            <a:off x="5556100" y="418585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Телеграм-бот </a:t>
            </a: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помощник для горничных</a:t>
            </a:r>
            <a:endParaRPr b="1"/>
          </a:p>
        </p:txBody>
      </p:sp>
      <p:sp>
        <p:nvSpPr>
          <p:cNvPr id="178" name="Google Shape;178;p17"/>
          <p:cNvSpPr/>
          <p:nvPr/>
        </p:nvSpPr>
        <p:spPr>
          <a:xfrm>
            <a:off x="4663225" y="4019650"/>
            <a:ext cx="781800" cy="781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7"/>
          <p:cNvSpPr txBox="1"/>
          <p:nvPr/>
        </p:nvSpPr>
        <p:spPr>
          <a:xfrm>
            <a:off x="320800" y="21397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SHELTER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p17"/>
          <p:cNvSpPr txBox="1"/>
          <p:nvPr/>
        </p:nvSpPr>
        <p:spPr>
          <a:xfrm>
            <a:off x="320800" y="2712100"/>
            <a:ext cx="3753900" cy="1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Заселяйте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выселяйте гостей одним кликом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1" name="Google Shape;1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4588" y="446038"/>
            <a:ext cx="479075" cy="47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4600" y="1378649"/>
            <a:ext cx="479050" cy="479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4600" y="2320675"/>
            <a:ext cx="479050" cy="47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14600" y="3250575"/>
            <a:ext cx="479050" cy="47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54025" y="4180475"/>
            <a:ext cx="400200" cy="4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8"/>
          <p:cNvPicPr preferRelativeResize="0"/>
          <p:nvPr/>
        </p:nvPicPr>
        <p:blipFill rotWithShape="1">
          <a:blip r:embed="rId3">
            <a:alphaModFix/>
          </a:blip>
          <a:srcRect b="0" l="16820" r="-16820" t="0"/>
          <a:stretch/>
        </p:blipFill>
        <p:spPr>
          <a:xfrm flipH="1">
            <a:off x="1451909" y="0"/>
            <a:ext cx="76920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8"/>
          <p:cNvSpPr/>
          <p:nvPr/>
        </p:nvSpPr>
        <p:spPr>
          <a:xfrm flipH="1">
            <a:off x="0" y="0"/>
            <a:ext cx="3736800" cy="5143500"/>
          </a:xfrm>
          <a:prstGeom prst="rect">
            <a:avLst/>
          </a:prstGeom>
          <a:solidFill>
            <a:srgbClr val="5C91F9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18"/>
          <p:cNvSpPr/>
          <p:nvPr/>
        </p:nvSpPr>
        <p:spPr>
          <a:xfrm>
            <a:off x="2895925" y="567875"/>
            <a:ext cx="3832800" cy="18732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8"/>
          <p:cNvSpPr/>
          <p:nvPr/>
        </p:nvSpPr>
        <p:spPr>
          <a:xfrm>
            <a:off x="2895925" y="2764125"/>
            <a:ext cx="3832800" cy="2166300"/>
          </a:xfrm>
          <a:prstGeom prst="roundRect">
            <a:avLst>
              <a:gd fmla="val 6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4" name="Google Shape;194;p18"/>
          <p:cNvSpPr txBox="1"/>
          <p:nvPr/>
        </p:nvSpPr>
        <p:spPr>
          <a:xfrm>
            <a:off x="3198625" y="3233775"/>
            <a:ext cx="3403200" cy="16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Продажа номеров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Продажа койко-мест (для хостелов и санаториев)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Посуточное и почасовое бронирование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Автоматическое обновление тарифов и наличия во всех каналах продаж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Revenue Manager 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Документооборот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Работа с контрагентами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Регистрация договоров 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18"/>
          <p:cNvSpPr txBox="1"/>
          <p:nvPr/>
        </p:nvSpPr>
        <p:spPr>
          <a:xfrm>
            <a:off x="320800" y="21397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SHELTER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18"/>
          <p:cNvSpPr txBox="1"/>
          <p:nvPr/>
        </p:nvSpPr>
        <p:spPr>
          <a:xfrm>
            <a:off x="320800" y="458482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06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p18"/>
          <p:cNvSpPr txBox="1"/>
          <p:nvPr/>
        </p:nvSpPr>
        <p:spPr>
          <a:xfrm>
            <a:off x="320800" y="830200"/>
            <a:ext cx="2985900" cy="9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Управляйте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гостиницей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8" name="Google Shape;198;p18"/>
          <p:cNvCxnSpPr/>
          <p:nvPr/>
        </p:nvCxnSpPr>
        <p:spPr>
          <a:xfrm>
            <a:off x="491975" y="1812300"/>
            <a:ext cx="0" cy="1665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99" name="Google Shape;199;p18"/>
          <p:cNvSpPr txBox="1"/>
          <p:nvPr/>
        </p:nvSpPr>
        <p:spPr>
          <a:xfrm>
            <a:off x="320800" y="3588513"/>
            <a:ext cx="21300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</a:t>
            </a:r>
            <a:r>
              <a:rPr lang="ru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ри помощи удобной интерактивной шахматки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18"/>
          <p:cNvSpPr/>
          <p:nvPr/>
        </p:nvSpPr>
        <p:spPr>
          <a:xfrm>
            <a:off x="3048325" y="316200"/>
            <a:ext cx="2897700" cy="660600"/>
          </a:xfrm>
          <a:prstGeom prst="roundRect">
            <a:avLst>
              <a:gd fmla="val 17999" name="adj"/>
            </a:avLst>
          </a:prstGeom>
          <a:solidFill>
            <a:srgbClr val="D0DDF6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8"/>
          <p:cNvSpPr txBox="1"/>
          <p:nvPr/>
        </p:nvSpPr>
        <p:spPr>
          <a:xfrm>
            <a:off x="3198625" y="1060200"/>
            <a:ext cx="32277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Шахматка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Электронные замки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Передача данных в ФМС и МВД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Учет нежилых помещений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Учет товаров на складе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Реализация товаров и дополнительных услуг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Поддержка онлайн-касс</a:t>
            </a:r>
            <a:endParaRPr sz="1100"/>
          </a:p>
        </p:txBody>
      </p:sp>
      <p:sp>
        <p:nvSpPr>
          <p:cNvPr id="202" name="Google Shape;202;p18"/>
          <p:cNvSpPr/>
          <p:nvPr/>
        </p:nvSpPr>
        <p:spPr>
          <a:xfrm>
            <a:off x="3048325" y="2547225"/>
            <a:ext cx="2285100" cy="660600"/>
          </a:xfrm>
          <a:prstGeom prst="roundRect">
            <a:avLst>
              <a:gd fmla="val 21916" name="adj"/>
            </a:avLst>
          </a:prstGeom>
          <a:solidFill>
            <a:srgbClr val="D0DDF6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p18"/>
          <p:cNvSpPr txBox="1"/>
          <p:nvPr/>
        </p:nvSpPr>
        <p:spPr>
          <a:xfrm>
            <a:off x="3198625" y="359250"/>
            <a:ext cx="26154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Автоматизация работы службы</a:t>
            </a:r>
            <a:endParaRPr b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b="1"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приема и размещения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04" name="Google Shape;204;p18"/>
          <p:cNvSpPr txBox="1"/>
          <p:nvPr/>
        </p:nvSpPr>
        <p:spPr>
          <a:xfrm>
            <a:off x="3198625" y="2590263"/>
            <a:ext cx="26154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b="1"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Автоматизация работы коммерческой службы</a:t>
            </a:r>
            <a:endParaRPr b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F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9"/>
          <p:cNvSpPr/>
          <p:nvPr/>
        </p:nvSpPr>
        <p:spPr>
          <a:xfrm>
            <a:off x="5962075" y="-1335975"/>
            <a:ext cx="2851500" cy="2851500"/>
          </a:xfrm>
          <a:prstGeom prst="ellipse">
            <a:avLst/>
          </a:prstGeom>
          <a:noFill/>
          <a:ln cap="flat" cmpd="sng" w="2286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415098"/>
            <a:ext cx="3474476" cy="406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9"/>
          <p:cNvPicPr preferRelativeResize="0"/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 rot="10800000">
            <a:off x="259849" y="793962"/>
            <a:ext cx="1924026" cy="22201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9"/>
          <p:cNvSpPr txBox="1"/>
          <p:nvPr/>
        </p:nvSpPr>
        <p:spPr>
          <a:xfrm>
            <a:off x="320800" y="21397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5C91F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Shelter</a:t>
            </a:r>
            <a:endParaRPr b="1">
              <a:solidFill>
                <a:srgbClr val="5C91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p19"/>
          <p:cNvSpPr txBox="1"/>
          <p:nvPr/>
        </p:nvSpPr>
        <p:spPr>
          <a:xfrm>
            <a:off x="320800" y="458482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5C91F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07</a:t>
            </a:r>
            <a:endParaRPr b="1">
              <a:solidFill>
                <a:srgbClr val="5C91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14" name="Google Shape;214;p19"/>
          <p:cNvGrpSpPr/>
          <p:nvPr/>
        </p:nvGrpSpPr>
        <p:grpSpPr>
          <a:xfrm>
            <a:off x="6542625" y="3705638"/>
            <a:ext cx="2204700" cy="647100"/>
            <a:chOff x="4067075" y="3648813"/>
            <a:chExt cx="2204700" cy="647100"/>
          </a:xfrm>
        </p:grpSpPr>
        <p:sp>
          <p:nvSpPr>
            <p:cNvPr id="215" name="Google Shape;215;p19"/>
            <p:cNvSpPr/>
            <p:nvPr/>
          </p:nvSpPr>
          <p:spPr>
            <a:xfrm>
              <a:off x="4194125" y="3648813"/>
              <a:ext cx="1950600" cy="647100"/>
            </a:xfrm>
            <a:prstGeom prst="roundRect">
              <a:avLst>
                <a:gd fmla="val 6378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28588" rotWithShape="0" algn="bl" dir="5400000" dist="19050">
                <a:srgbClr val="000000">
                  <a:alpha val="3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9"/>
            <p:cNvSpPr txBox="1"/>
            <p:nvPr/>
          </p:nvSpPr>
          <p:spPr>
            <a:xfrm>
              <a:off x="4067075" y="3698013"/>
              <a:ext cx="2204700" cy="54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1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Алексей Лебедев </a:t>
              </a:r>
              <a:endParaRPr b="1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глава Shelter</a:t>
              </a:r>
              <a:endParaRPr/>
            </a:p>
          </p:txBody>
        </p:sp>
      </p:grpSp>
      <p:grpSp>
        <p:nvGrpSpPr>
          <p:cNvPr id="217" name="Google Shape;217;p19"/>
          <p:cNvGrpSpPr/>
          <p:nvPr/>
        </p:nvGrpSpPr>
        <p:grpSpPr>
          <a:xfrm>
            <a:off x="4658682" y="900739"/>
            <a:ext cx="647057" cy="647057"/>
            <a:chOff x="4391375" y="728175"/>
            <a:chExt cx="869700" cy="869700"/>
          </a:xfrm>
        </p:grpSpPr>
        <p:sp>
          <p:nvSpPr>
            <p:cNvPr id="218" name="Google Shape;218;p19"/>
            <p:cNvSpPr/>
            <p:nvPr/>
          </p:nvSpPr>
          <p:spPr>
            <a:xfrm>
              <a:off x="4391375" y="728175"/>
              <a:ext cx="869700" cy="869700"/>
            </a:xfrm>
            <a:prstGeom prst="ellipse">
              <a:avLst/>
            </a:prstGeom>
            <a:solidFill>
              <a:srgbClr val="5C91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19" name="Google Shape;219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81975" y="918776"/>
              <a:ext cx="488500" cy="488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0" name="Google Shape;220;p19"/>
          <p:cNvPicPr preferRelativeResize="0"/>
          <p:nvPr/>
        </p:nvPicPr>
        <p:blipFill>
          <a:blip r:embed="rId4">
            <a:alphaModFix amt="39000"/>
          </a:blip>
          <a:stretch>
            <a:fillRect/>
          </a:stretch>
        </p:blipFill>
        <p:spPr>
          <a:xfrm>
            <a:off x="2710076" y="3375475"/>
            <a:ext cx="552824" cy="63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9"/>
          <p:cNvSpPr txBox="1"/>
          <p:nvPr/>
        </p:nvSpPr>
        <p:spPr>
          <a:xfrm>
            <a:off x="454300" y="1263000"/>
            <a:ext cx="3510900" cy="24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3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Экосистема Shelter </a:t>
            </a:r>
            <a:r>
              <a:rPr b="1" lang="ru" sz="1200">
                <a:solidFill>
                  <a:schemeClr val="accent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—</a:t>
            </a:r>
            <a:r>
              <a:rPr b="1" lang="ru" sz="13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3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3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это многолетний опыт автоматизации объектов гостиничной индустрии самого широкого спектра.</a:t>
            </a:r>
            <a:endParaRPr b="1" sz="13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Наш облачный продукт Shelter Cloud на сегодняшний день является одним из самых гибких и легких в освоении инструментов, позволяющим решать самые сложные задачи гостиничного бизнеса.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"/>
          <p:cNvSpPr/>
          <p:nvPr/>
        </p:nvSpPr>
        <p:spPr>
          <a:xfrm flipH="1">
            <a:off x="225" y="-100"/>
            <a:ext cx="3710700" cy="5143500"/>
          </a:xfrm>
          <a:prstGeom prst="rect">
            <a:avLst/>
          </a:prstGeom>
          <a:solidFill>
            <a:srgbClr val="5C91F9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" name="Google Shape;227;p20"/>
          <p:cNvSpPr/>
          <p:nvPr/>
        </p:nvSpPr>
        <p:spPr>
          <a:xfrm>
            <a:off x="3434775" y="1252625"/>
            <a:ext cx="2053800" cy="641700"/>
          </a:xfrm>
          <a:prstGeom prst="roundRect">
            <a:avLst>
              <a:gd fmla="val 18210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0"/>
          <p:cNvSpPr/>
          <p:nvPr/>
        </p:nvSpPr>
        <p:spPr>
          <a:xfrm>
            <a:off x="3434790" y="2049350"/>
            <a:ext cx="4989000" cy="541500"/>
          </a:xfrm>
          <a:prstGeom prst="roundRect">
            <a:avLst>
              <a:gd fmla="val 18210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" name="Google Shape;229;p20"/>
          <p:cNvSpPr/>
          <p:nvPr/>
        </p:nvSpPr>
        <p:spPr>
          <a:xfrm>
            <a:off x="3434776" y="2733225"/>
            <a:ext cx="4989000" cy="541500"/>
          </a:xfrm>
          <a:prstGeom prst="roundRect">
            <a:avLst>
              <a:gd fmla="val 18210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" name="Google Shape;230;p20"/>
          <p:cNvSpPr/>
          <p:nvPr/>
        </p:nvSpPr>
        <p:spPr>
          <a:xfrm>
            <a:off x="3434801" y="3417100"/>
            <a:ext cx="4989000" cy="541500"/>
          </a:xfrm>
          <a:prstGeom prst="roundRect">
            <a:avLst>
              <a:gd fmla="val 18210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1" name="Google Shape;231;p20"/>
          <p:cNvSpPr txBox="1"/>
          <p:nvPr/>
        </p:nvSpPr>
        <p:spPr>
          <a:xfrm>
            <a:off x="320800" y="21397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SHELTER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p20"/>
          <p:cNvSpPr txBox="1"/>
          <p:nvPr/>
        </p:nvSpPr>
        <p:spPr>
          <a:xfrm>
            <a:off x="320800" y="458482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08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" name="Google Shape;233;p20"/>
          <p:cNvSpPr txBox="1"/>
          <p:nvPr/>
        </p:nvSpPr>
        <p:spPr>
          <a:xfrm>
            <a:off x="320800" y="615600"/>
            <a:ext cx="2872200" cy="13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Модуль онлайн</a:t>
            </a:r>
            <a:endParaRPr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-бронирования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Shelter Cloud 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" name="Google Shape;234;p20"/>
          <p:cNvSpPr txBox="1"/>
          <p:nvPr/>
        </p:nvSpPr>
        <p:spPr>
          <a:xfrm>
            <a:off x="320800" y="3621100"/>
            <a:ext cx="2340600" cy="9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Сделайте сайт главным каналом продаж и не платите комиссии OTA и посредникам</a:t>
            </a:r>
            <a:endParaRPr sz="1000">
              <a:solidFill>
                <a:srgbClr val="FFFAF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35" name="Google Shape;235;p20"/>
          <p:cNvCxnSpPr/>
          <p:nvPr/>
        </p:nvCxnSpPr>
        <p:spPr>
          <a:xfrm>
            <a:off x="521225" y="1975938"/>
            <a:ext cx="0" cy="1579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236" name="Google Shape;236;p20"/>
          <p:cNvSpPr/>
          <p:nvPr/>
        </p:nvSpPr>
        <p:spPr>
          <a:xfrm>
            <a:off x="3434775" y="608300"/>
            <a:ext cx="2053800" cy="541500"/>
          </a:xfrm>
          <a:prstGeom prst="roundRect">
            <a:avLst>
              <a:gd fmla="val 18210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0"/>
          <p:cNvSpPr txBox="1"/>
          <p:nvPr/>
        </p:nvSpPr>
        <p:spPr>
          <a:xfrm>
            <a:off x="10920725" y="2121325"/>
            <a:ext cx="1566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8" name="Google Shape;238;p20"/>
          <p:cNvSpPr txBox="1"/>
          <p:nvPr/>
        </p:nvSpPr>
        <p:spPr>
          <a:xfrm>
            <a:off x="10920725" y="3176200"/>
            <a:ext cx="1679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9" name="Google Shape;239;p20"/>
          <p:cNvSpPr txBox="1"/>
          <p:nvPr/>
        </p:nvSpPr>
        <p:spPr>
          <a:xfrm>
            <a:off x="4064750" y="2089075"/>
            <a:ext cx="40926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Модуль онлайн бронирования Shelter Cloud можно интегрировать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любые социальные сети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" name="Google Shape;240;p20"/>
          <p:cNvSpPr txBox="1"/>
          <p:nvPr/>
        </p:nvSpPr>
        <p:spPr>
          <a:xfrm>
            <a:off x="4064750" y="2779275"/>
            <a:ext cx="40926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Привлекательный дизайн модуля адаптирован под все мобильные устройства 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" name="Google Shape;241;p20"/>
          <p:cNvSpPr txBox="1"/>
          <p:nvPr/>
        </p:nvSpPr>
        <p:spPr>
          <a:xfrm>
            <a:off x="4064750" y="3469475"/>
            <a:ext cx="40926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Увеличьте средний чек с помощью продажи в онлайне дополнительных услуг: трансферы, экскурсии, бронирование инвентаря и другое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2" name="Google Shape;242;p20"/>
          <p:cNvSpPr txBox="1"/>
          <p:nvPr/>
        </p:nvSpPr>
        <p:spPr>
          <a:xfrm>
            <a:off x="4064750" y="1374875"/>
            <a:ext cx="13377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Мультиязычность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мультивалютность 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3" name="Google Shape;243;p20"/>
          <p:cNvSpPr txBox="1"/>
          <p:nvPr/>
        </p:nvSpPr>
        <p:spPr>
          <a:xfrm>
            <a:off x="4064750" y="725150"/>
            <a:ext cx="1337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Акции и промокоды 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4" name="Google Shape;244;p20"/>
          <p:cNvSpPr/>
          <p:nvPr/>
        </p:nvSpPr>
        <p:spPr>
          <a:xfrm>
            <a:off x="5606600" y="608300"/>
            <a:ext cx="2255400" cy="541500"/>
          </a:xfrm>
          <a:prstGeom prst="roundRect">
            <a:avLst>
              <a:gd fmla="val 18210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0"/>
          <p:cNvSpPr txBox="1"/>
          <p:nvPr/>
        </p:nvSpPr>
        <p:spPr>
          <a:xfrm>
            <a:off x="6056575" y="709600"/>
            <a:ext cx="1484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Динамические тарифы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6" name="Google Shape;246;p20"/>
          <p:cNvSpPr/>
          <p:nvPr/>
        </p:nvSpPr>
        <p:spPr>
          <a:xfrm>
            <a:off x="5606600" y="1252625"/>
            <a:ext cx="2255400" cy="641700"/>
          </a:xfrm>
          <a:prstGeom prst="roundRect">
            <a:avLst>
              <a:gd fmla="val 18210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0"/>
          <p:cNvSpPr txBox="1"/>
          <p:nvPr/>
        </p:nvSpPr>
        <p:spPr>
          <a:xfrm>
            <a:off x="6056575" y="1374875"/>
            <a:ext cx="17163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Бронирования с сайта сразу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же попадают в шахматку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8" name="Google Shape;248;p20"/>
          <p:cNvSpPr/>
          <p:nvPr/>
        </p:nvSpPr>
        <p:spPr>
          <a:xfrm>
            <a:off x="3434801" y="4135150"/>
            <a:ext cx="4989000" cy="541500"/>
          </a:xfrm>
          <a:prstGeom prst="roundRect">
            <a:avLst>
              <a:gd fmla="val 18210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9" name="Google Shape;249;p20"/>
          <p:cNvSpPr txBox="1"/>
          <p:nvPr/>
        </p:nvSpPr>
        <p:spPr>
          <a:xfrm>
            <a:off x="4064750" y="4183675"/>
            <a:ext cx="42201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Качественный фото/видео контент поднимет конверсию из посетителей сайта в бронирования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0" name="Google Shape;25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9996" y="717500"/>
            <a:ext cx="323100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0350" y="701950"/>
            <a:ext cx="323100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99996" y="1320271"/>
            <a:ext cx="449400" cy="44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99996" y="2113675"/>
            <a:ext cx="400200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99996" y="2823150"/>
            <a:ext cx="361650" cy="36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99996" y="3524113"/>
            <a:ext cx="361650" cy="36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99996" y="4190902"/>
            <a:ext cx="361650" cy="36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91800" y="1356962"/>
            <a:ext cx="400200" cy="4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F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"/>
          <p:cNvSpPr/>
          <p:nvPr/>
        </p:nvSpPr>
        <p:spPr>
          <a:xfrm>
            <a:off x="320800" y="3632875"/>
            <a:ext cx="2078400" cy="890400"/>
          </a:xfrm>
          <a:prstGeom prst="roundRect">
            <a:avLst>
              <a:gd fmla="val 10605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3" name="Google Shape;263;p21"/>
          <p:cNvSpPr/>
          <p:nvPr/>
        </p:nvSpPr>
        <p:spPr>
          <a:xfrm>
            <a:off x="2519975" y="3632875"/>
            <a:ext cx="2341500" cy="890400"/>
          </a:xfrm>
          <a:prstGeom prst="roundRect">
            <a:avLst>
              <a:gd fmla="val 10605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4" name="Google Shape;264;p21"/>
          <p:cNvSpPr/>
          <p:nvPr/>
        </p:nvSpPr>
        <p:spPr>
          <a:xfrm>
            <a:off x="4364063" y="263250"/>
            <a:ext cx="4617000" cy="4617000"/>
          </a:xfrm>
          <a:prstGeom prst="ellipse">
            <a:avLst/>
          </a:prstGeom>
          <a:solidFill>
            <a:srgbClr val="E8EE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1"/>
          <p:cNvSpPr txBox="1"/>
          <p:nvPr/>
        </p:nvSpPr>
        <p:spPr>
          <a:xfrm>
            <a:off x="320800" y="21397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5C91F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SHELTER</a:t>
            </a:r>
            <a:endParaRPr b="1">
              <a:solidFill>
                <a:srgbClr val="5C91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6" name="Google Shape;266;p21"/>
          <p:cNvSpPr txBox="1"/>
          <p:nvPr/>
        </p:nvSpPr>
        <p:spPr>
          <a:xfrm>
            <a:off x="320800" y="458482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5C91F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09</a:t>
            </a:r>
            <a:endParaRPr b="1">
              <a:solidFill>
                <a:srgbClr val="5C91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7" name="Google Shape;26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586513">
            <a:off x="3094047" y="1575870"/>
            <a:ext cx="7369982" cy="2427062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1"/>
          <p:cNvSpPr txBox="1"/>
          <p:nvPr/>
        </p:nvSpPr>
        <p:spPr>
          <a:xfrm>
            <a:off x="320800" y="615600"/>
            <a:ext cx="6134400" cy="13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>
                <a:solidFill>
                  <a:srgbClr val="5C91F9"/>
                </a:solidFill>
                <a:latin typeface="Montserrat"/>
                <a:ea typeface="Montserrat"/>
                <a:cs typeface="Montserrat"/>
                <a:sym typeface="Montserrat"/>
              </a:rPr>
              <a:t>Получайте оплату от гостей </a:t>
            </a:r>
            <a:r>
              <a:rPr b="1" lang="ru" sz="2300">
                <a:solidFill>
                  <a:srgbClr val="5C91F9"/>
                </a:solidFill>
                <a:latin typeface="Montserrat"/>
                <a:ea typeface="Montserrat"/>
                <a:cs typeface="Montserrat"/>
                <a:sym typeface="Montserrat"/>
              </a:rPr>
              <a:t>быстро, безопасно и с минимальной</a:t>
            </a:r>
            <a:endParaRPr b="1" sz="2300">
              <a:solidFill>
                <a:srgbClr val="5C91F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rgbClr val="5C91F9"/>
                </a:solidFill>
                <a:latin typeface="Montserrat"/>
                <a:ea typeface="Montserrat"/>
                <a:cs typeface="Montserrat"/>
                <a:sym typeface="Montserrat"/>
              </a:rPr>
              <a:t>комиссией</a:t>
            </a:r>
            <a:r>
              <a:rPr lang="ru" sz="2300">
                <a:solidFill>
                  <a:srgbClr val="5C91F9"/>
                </a:solidFill>
                <a:latin typeface="Montserrat"/>
                <a:ea typeface="Montserrat"/>
                <a:cs typeface="Montserrat"/>
                <a:sym typeface="Montserrat"/>
              </a:rPr>
              <a:t> за эквайринг</a:t>
            </a:r>
            <a:endParaRPr sz="2300">
              <a:solidFill>
                <a:srgbClr val="5C91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9" name="Google Shape;269;p21"/>
          <p:cNvSpPr/>
          <p:nvPr/>
        </p:nvSpPr>
        <p:spPr>
          <a:xfrm>
            <a:off x="320800" y="2086875"/>
            <a:ext cx="4617000" cy="710400"/>
          </a:xfrm>
          <a:prstGeom prst="roundRect">
            <a:avLst>
              <a:gd fmla="val 10605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21"/>
          <p:cNvSpPr/>
          <p:nvPr/>
        </p:nvSpPr>
        <p:spPr>
          <a:xfrm>
            <a:off x="320800" y="2859875"/>
            <a:ext cx="4617000" cy="710400"/>
          </a:xfrm>
          <a:prstGeom prst="roundRect">
            <a:avLst>
              <a:gd fmla="val 10605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1" name="Google Shape;271;p21"/>
          <p:cNvSpPr txBox="1"/>
          <p:nvPr/>
        </p:nvSpPr>
        <p:spPr>
          <a:xfrm>
            <a:off x="817625" y="2156838"/>
            <a:ext cx="39813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Система оплаты встроена в модуль онлайн-бронирования. Вы сами определяете размер и срок предоплаты, а если гость не оплатил в указанный срок, номера автоматически вернутся в продажу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72" name="Google Shape;272;p21"/>
          <p:cNvSpPr txBox="1"/>
          <p:nvPr/>
        </p:nvSpPr>
        <p:spPr>
          <a:xfrm>
            <a:off x="817625" y="2930342"/>
            <a:ext cx="39813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Система поддерживает оплату всеми видами карт, в том числе иностранных, через СБП и при помощи QR-кода для оплаты с расчетного счета (например, через Сбербанк.Онлайн)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3" name="Google Shape;273;p21"/>
          <p:cNvSpPr txBox="1"/>
          <p:nvPr/>
        </p:nvSpPr>
        <p:spPr>
          <a:xfrm>
            <a:off x="817625" y="3703850"/>
            <a:ext cx="15447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Уведомление об оплате вы получите сразу же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сможете увидеть в карточке бронирования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74" name="Google Shape;274;p21"/>
          <p:cNvSpPr txBox="1"/>
          <p:nvPr/>
        </p:nvSpPr>
        <p:spPr>
          <a:xfrm>
            <a:off x="3014825" y="3703850"/>
            <a:ext cx="18603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Безопасность процесса оплаты подтверждена сертификатом PCI DSS процессингового центра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5" name="Google Shape;27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850" y="2252250"/>
            <a:ext cx="400200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850" y="3014975"/>
            <a:ext cx="400200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850" y="3870050"/>
            <a:ext cx="400200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8175" y="3877975"/>
            <a:ext cx="400200" cy="4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